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1" r:id="rId17"/>
    <p:sldId id="275" r:id="rId18"/>
    <p:sldId id="273" r:id="rId19"/>
    <p:sldId id="276" r:id="rId20"/>
    <p:sldId id="278" r:id="rId21"/>
    <p:sldId id="268" r:id="rId22"/>
    <p:sldId id="269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70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Quattrocento Sans" panose="020B0502050000020003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gMr0wyj/MgeWGzIywgX1x8QQGk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5BCFA-30E5-4D10-96A2-081844100D4E}" v="75" dt="2022-05-10T09:09:54.242"/>
  </p1510:revLst>
</p1510:revInfo>
</file>

<file path=ppt/tableStyles.xml><?xml version="1.0" encoding="utf-8"?>
<a:tblStyleLst xmlns:a="http://schemas.openxmlformats.org/drawingml/2006/main" def="{AF22433D-A510-4AF9-95D8-C25F5D89147B}">
  <a:tblStyle styleId="{AF22433D-A510-4AF9-95D8-C25F5D89147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7"/>
  </p:normalViewPr>
  <p:slideViewPr>
    <p:cSldViewPr snapToGrid="0" showGuides="1">
      <p:cViewPr varScale="1">
        <p:scale>
          <a:sx n="55" d="100"/>
          <a:sy n="55" d="100"/>
        </p:scale>
        <p:origin x="100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IET LONG 20193269" userId="S::long.nv193269@sis.hust.edu.vn::350f5257-9960-4b77-9fb3-c7725f08d79f" providerId="AD" clId="Web-{1B85BCFA-30E5-4D10-96A2-081844100D4E}"/>
    <pc:docChg chg="modSld">
      <pc:chgData name="NGUYEN VIET LONG 20193269" userId="S::long.nv193269@sis.hust.edu.vn::350f5257-9960-4b77-9fb3-c7725f08d79f" providerId="AD" clId="Web-{1B85BCFA-30E5-4D10-96A2-081844100D4E}" dt="2022-05-10T09:09:54.242" v="45" actId="20577"/>
      <pc:docMkLst>
        <pc:docMk/>
      </pc:docMkLst>
      <pc:sldChg chg="modSp">
        <pc:chgData name="NGUYEN VIET LONG 20193269" userId="S::long.nv193269@sis.hust.edu.vn::350f5257-9960-4b77-9fb3-c7725f08d79f" providerId="AD" clId="Web-{1B85BCFA-30E5-4D10-96A2-081844100D4E}" dt="2022-05-10T09:07:23.865" v="17" actId="20577"/>
        <pc:sldMkLst>
          <pc:docMk/>
          <pc:sldMk cId="0" sldId="265"/>
        </pc:sldMkLst>
        <pc:spChg chg="mod">
          <ac:chgData name="NGUYEN VIET LONG 20193269" userId="S::long.nv193269@sis.hust.edu.vn::350f5257-9960-4b77-9fb3-c7725f08d79f" providerId="AD" clId="Web-{1B85BCFA-30E5-4D10-96A2-081844100D4E}" dt="2022-05-10T09:07:23.865" v="17" actId="20577"/>
          <ac:spMkLst>
            <pc:docMk/>
            <pc:sldMk cId="0" sldId="265"/>
            <ac:spMk id="188" creationId="{00000000-0000-0000-0000-000000000000}"/>
          </ac:spMkLst>
        </pc:spChg>
        <pc:spChg chg="mod">
          <ac:chgData name="NGUYEN VIET LONG 20193269" userId="S::long.nv193269@sis.hust.edu.vn::350f5257-9960-4b77-9fb3-c7725f08d79f" providerId="AD" clId="Web-{1B85BCFA-30E5-4D10-96A2-081844100D4E}" dt="2022-05-10T09:07:17.365" v="16" actId="20577"/>
          <ac:spMkLst>
            <pc:docMk/>
            <pc:sldMk cId="0" sldId="265"/>
            <ac:spMk id="190" creationId="{00000000-0000-0000-0000-000000000000}"/>
          </ac:spMkLst>
        </pc:spChg>
      </pc:sldChg>
      <pc:sldChg chg="modSp">
        <pc:chgData name="NGUYEN VIET LONG 20193269" userId="S::long.nv193269@sis.hust.edu.vn::350f5257-9960-4b77-9fb3-c7725f08d79f" providerId="AD" clId="Web-{1B85BCFA-30E5-4D10-96A2-081844100D4E}" dt="2022-05-10T09:07:35.099" v="20" actId="20577"/>
        <pc:sldMkLst>
          <pc:docMk/>
          <pc:sldMk cId="0" sldId="266"/>
        </pc:sldMkLst>
        <pc:spChg chg="mod">
          <ac:chgData name="NGUYEN VIET LONG 20193269" userId="S::long.nv193269@sis.hust.edu.vn::350f5257-9960-4b77-9fb3-c7725f08d79f" providerId="AD" clId="Web-{1B85BCFA-30E5-4D10-96A2-081844100D4E}" dt="2022-05-10T09:07:35.099" v="20" actId="20577"/>
          <ac:spMkLst>
            <pc:docMk/>
            <pc:sldMk cId="0" sldId="266"/>
            <ac:spMk id="197" creationId="{00000000-0000-0000-0000-000000000000}"/>
          </ac:spMkLst>
        </pc:spChg>
        <pc:spChg chg="mod">
          <ac:chgData name="NGUYEN VIET LONG 20193269" userId="S::long.nv193269@sis.hust.edu.vn::350f5257-9960-4b77-9fb3-c7725f08d79f" providerId="AD" clId="Web-{1B85BCFA-30E5-4D10-96A2-081844100D4E}" dt="2022-05-10T09:07:31.662" v="19"/>
          <ac:spMkLst>
            <pc:docMk/>
            <pc:sldMk cId="0" sldId="266"/>
            <ac:spMk id="198" creationId="{00000000-0000-0000-0000-000000000000}"/>
          </ac:spMkLst>
        </pc:spChg>
      </pc:sldChg>
      <pc:sldChg chg="modSp">
        <pc:chgData name="NGUYEN VIET LONG 20193269" userId="S::long.nv193269@sis.hust.edu.vn::350f5257-9960-4b77-9fb3-c7725f08d79f" providerId="AD" clId="Web-{1B85BCFA-30E5-4D10-96A2-081844100D4E}" dt="2022-05-10T09:08:09.225" v="25" actId="20577"/>
        <pc:sldMkLst>
          <pc:docMk/>
          <pc:sldMk cId="0" sldId="267"/>
        </pc:sldMkLst>
        <pc:spChg chg="mod">
          <ac:chgData name="NGUYEN VIET LONG 20193269" userId="S::long.nv193269@sis.hust.edu.vn::350f5257-9960-4b77-9fb3-c7725f08d79f" providerId="AD" clId="Web-{1B85BCFA-30E5-4D10-96A2-081844100D4E}" dt="2022-05-10T09:08:09.225" v="25" actId="20577"/>
          <ac:spMkLst>
            <pc:docMk/>
            <pc:sldMk cId="0" sldId="267"/>
            <ac:spMk id="14" creationId="{3318DFFB-A187-558B-179C-5DD887D1A50E}"/>
          </ac:spMkLst>
        </pc:spChg>
      </pc:sldChg>
      <pc:sldChg chg="modSp">
        <pc:chgData name="NGUYEN VIET LONG 20193269" userId="S::long.nv193269@sis.hust.edu.vn::350f5257-9960-4b77-9fb3-c7725f08d79f" providerId="AD" clId="Web-{1B85BCFA-30E5-4D10-96A2-081844100D4E}" dt="2022-05-10T09:09:54.242" v="45" actId="20577"/>
        <pc:sldMkLst>
          <pc:docMk/>
          <pc:sldMk cId="0" sldId="268"/>
        </pc:sldMkLst>
        <pc:spChg chg="mod">
          <ac:chgData name="NGUYEN VIET LONG 20193269" userId="S::long.nv193269@sis.hust.edu.vn::350f5257-9960-4b77-9fb3-c7725f08d79f" providerId="AD" clId="Web-{1B85BCFA-30E5-4D10-96A2-081844100D4E}" dt="2022-05-10T09:09:54.242" v="45" actId="20577"/>
          <ac:spMkLst>
            <pc:docMk/>
            <pc:sldMk cId="0" sldId="268"/>
            <ac:spMk id="218" creationId="{00000000-0000-0000-0000-000000000000}"/>
          </ac:spMkLst>
        </pc:spChg>
        <pc:spChg chg="mod">
          <ac:chgData name="NGUYEN VIET LONG 20193269" userId="S::long.nv193269@sis.hust.edu.vn::350f5257-9960-4b77-9fb3-c7725f08d79f" providerId="AD" clId="Web-{1B85BCFA-30E5-4D10-96A2-081844100D4E}" dt="2022-05-10T09:09:51.148" v="44" actId="20577"/>
          <ac:spMkLst>
            <pc:docMk/>
            <pc:sldMk cId="0" sldId="268"/>
            <ac:spMk id="219" creationId="{00000000-0000-0000-0000-000000000000}"/>
          </ac:spMkLst>
        </pc:spChg>
      </pc:sldChg>
      <pc:sldChg chg="modSp">
        <pc:chgData name="NGUYEN VIET LONG 20193269" userId="S::long.nv193269@sis.hust.edu.vn::350f5257-9960-4b77-9fb3-c7725f08d79f" providerId="AD" clId="Web-{1B85BCFA-30E5-4D10-96A2-081844100D4E}" dt="2022-05-10T09:08:12.381" v="26" actId="20577"/>
        <pc:sldMkLst>
          <pc:docMk/>
          <pc:sldMk cId="2530509345" sldId="271"/>
        </pc:sldMkLst>
        <pc:spChg chg="mod">
          <ac:chgData name="NGUYEN VIET LONG 20193269" userId="S::long.nv193269@sis.hust.edu.vn::350f5257-9960-4b77-9fb3-c7725f08d79f" providerId="AD" clId="Web-{1B85BCFA-30E5-4D10-96A2-081844100D4E}" dt="2022-05-10T09:08:12.381" v="26" actId="20577"/>
          <ac:spMkLst>
            <pc:docMk/>
            <pc:sldMk cId="2530509345" sldId="271"/>
            <ac:spMk id="6" creationId="{1C4C511A-CF50-D624-AC92-F8BA35E7109A}"/>
          </ac:spMkLst>
        </pc:spChg>
      </pc:sldChg>
      <pc:sldChg chg="modSp">
        <pc:chgData name="NGUYEN VIET LONG 20193269" userId="S::long.nv193269@sis.hust.edu.vn::350f5257-9960-4b77-9fb3-c7725f08d79f" providerId="AD" clId="Web-{1B85BCFA-30E5-4D10-96A2-081844100D4E}" dt="2022-05-10T09:08:43.163" v="35" actId="1076"/>
        <pc:sldMkLst>
          <pc:docMk/>
          <pc:sldMk cId="2156147800" sldId="273"/>
        </pc:sldMkLst>
        <pc:spChg chg="mod">
          <ac:chgData name="NGUYEN VIET LONG 20193269" userId="S::long.nv193269@sis.hust.edu.vn::350f5257-9960-4b77-9fb3-c7725f08d79f" providerId="AD" clId="Web-{1B85BCFA-30E5-4D10-96A2-081844100D4E}" dt="2022-05-10T09:08:34.522" v="34" actId="14100"/>
          <ac:spMkLst>
            <pc:docMk/>
            <pc:sldMk cId="2156147800" sldId="273"/>
            <ac:spMk id="13" creationId="{96A7A89E-1175-48B7-CAEB-A1E9DB13518D}"/>
          </ac:spMkLst>
        </pc:spChg>
        <pc:picChg chg="mod">
          <ac:chgData name="NGUYEN VIET LONG 20193269" userId="S::long.nv193269@sis.hust.edu.vn::350f5257-9960-4b77-9fb3-c7725f08d79f" providerId="AD" clId="Web-{1B85BCFA-30E5-4D10-96A2-081844100D4E}" dt="2022-05-10T09:08:43.163" v="35" actId="1076"/>
          <ac:picMkLst>
            <pc:docMk/>
            <pc:sldMk cId="2156147800" sldId="273"/>
            <ac:picMk id="14" creationId="{503DB064-C734-4089-D034-5CD92ECC3FB8}"/>
          </ac:picMkLst>
        </pc:picChg>
      </pc:sldChg>
      <pc:sldChg chg="modSp">
        <pc:chgData name="NGUYEN VIET LONG 20193269" userId="S::long.nv193269@sis.hust.edu.vn::350f5257-9960-4b77-9fb3-c7725f08d79f" providerId="AD" clId="Web-{1B85BCFA-30E5-4D10-96A2-081844100D4E}" dt="2022-05-10T09:08:19.178" v="28" actId="20577"/>
        <pc:sldMkLst>
          <pc:docMk/>
          <pc:sldMk cId="3944834962" sldId="275"/>
        </pc:sldMkLst>
        <pc:spChg chg="mod">
          <ac:chgData name="NGUYEN VIET LONG 20193269" userId="S::long.nv193269@sis.hust.edu.vn::350f5257-9960-4b77-9fb3-c7725f08d79f" providerId="AD" clId="Web-{1B85BCFA-30E5-4D10-96A2-081844100D4E}" dt="2022-05-10T09:08:15.725" v="27" actId="20577"/>
          <ac:spMkLst>
            <pc:docMk/>
            <pc:sldMk cId="3944834962" sldId="275"/>
            <ac:spMk id="6" creationId="{1C4C511A-CF50-D624-AC92-F8BA35E7109A}"/>
          </ac:spMkLst>
        </pc:spChg>
        <pc:spChg chg="mod">
          <ac:chgData name="NGUYEN VIET LONG 20193269" userId="S::long.nv193269@sis.hust.edu.vn::350f5257-9960-4b77-9fb3-c7725f08d79f" providerId="AD" clId="Web-{1B85BCFA-30E5-4D10-96A2-081844100D4E}" dt="2022-05-10T09:08:19.178" v="28" actId="20577"/>
          <ac:spMkLst>
            <pc:docMk/>
            <pc:sldMk cId="3944834962" sldId="275"/>
            <ac:spMk id="10" creationId="{75D1FC09-8291-759E-AEC7-E49EBAF730F9}"/>
          </ac:spMkLst>
        </pc:spChg>
      </pc:sldChg>
      <pc:sldChg chg="modSp">
        <pc:chgData name="NGUYEN VIET LONG 20193269" userId="S::long.nv193269@sis.hust.edu.vn::350f5257-9960-4b77-9fb3-c7725f08d79f" providerId="AD" clId="Web-{1B85BCFA-30E5-4D10-96A2-081844100D4E}" dt="2022-05-10T09:09:09.445" v="38" actId="14100"/>
        <pc:sldMkLst>
          <pc:docMk/>
          <pc:sldMk cId="3165327092" sldId="276"/>
        </pc:sldMkLst>
        <pc:spChg chg="mod">
          <ac:chgData name="NGUYEN VIET LONG 20193269" userId="S::long.nv193269@sis.hust.edu.vn::350f5257-9960-4b77-9fb3-c7725f08d79f" providerId="AD" clId="Web-{1B85BCFA-30E5-4D10-96A2-081844100D4E}" dt="2022-05-10T09:09:09.445" v="38" actId="14100"/>
          <ac:spMkLst>
            <pc:docMk/>
            <pc:sldMk cId="3165327092" sldId="276"/>
            <ac:spMk id="7" creationId="{0D035CEB-12EF-8CD9-C214-9BC95515D81E}"/>
          </ac:spMkLst>
        </pc:spChg>
      </pc:sldChg>
      <pc:sldChg chg="modSp">
        <pc:chgData name="NGUYEN VIET LONG 20193269" userId="S::long.nv193269@sis.hust.edu.vn::350f5257-9960-4b77-9fb3-c7725f08d79f" providerId="AD" clId="Web-{1B85BCFA-30E5-4D10-96A2-081844100D4E}" dt="2022-05-10T09:09:39.570" v="43" actId="14100"/>
        <pc:sldMkLst>
          <pc:docMk/>
          <pc:sldMk cId="593924871" sldId="278"/>
        </pc:sldMkLst>
        <pc:spChg chg="mod">
          <ac:chgData name="NGUYEN VIET LONG 20193269" userId="S::long.nv193269@sis.hust.edu.vn::350f5257-9960-4b77-9fb3-c7725f08d79f" providerId="AD" clId="Web-{1B85BCFA-30E5-4D10-96A2-081844100D4E}" dt="2022-05-10T09:09:19.101" v="40" actId="20577"/>
          <ac:spMkLst>
            <pc:docMk/>
            <pc:sldMk cId="593924871" sldId="278"/>
            <ac:spMk id="10" creationId="{68DDAEA9-D7AB-AD40-1CA8-7411E93436F6}"/>
          </ac:spMkLst>
        </pc:spChg>
        <pc:picChg chg="mod">
          <ac:chgData name="NGUYEN VIET LONG 20193269" userId="S::long.nv193269@sis.hust.edu.vn::350f5257-9960-4b77-9fb3-c7725f08d79f" providerId="AD" clId="Web-{1B85BCFA-30E5-4D10-96A2-081844100D4E}" dt="2022-05-10T09:09:34.070" v="42" actId="14100"/>
          <ac:picMkLst>
            <pc:docMk/>
            <pc:sldMk cId="593924871" sldId="278"/>
            <ac:picMk id="2" creationId="{C6D588D4-2176-2B3E-FCC7-22C7294806FD}"/>
          </ac:picMkLst>
        </pc:picChg>
        <pc:picChg chg="mod">
          <ac:chgData name="NGUYEN VIET LONG 20193269" userId="S::long.nv193269@sis.hust.edu.vn::350f5257-9960-4b77-9fb3-c7725f08d79f" providerId="AD" clId="Web-{1B85BCFA-30E5-4D10-96A2-081844100D4E}" dt="2022-05-10T09:09:26.320" v="41" actId="14100"/>
          <ac:picMkLst>
            <pc:docMk/>
            <pc:sldMk cId="593924871" sldId="278"/>
            <ac:picMk id="14" creationId="{53DA1C1B-3E1F-1A6D-1984-8569211B974E}"/>
          </ac:picMkLst>
        </pc:picChg>
        <pc:picChg chg="mod">
          <ac:chgData name="NGUYEN VIET LONG 20193269" userId="S::long.nv193269@sis.hust.edu.vn::350f5257-9960-4b77-9fb3-c7725f08d79f" providerId="AD" clId="Web-{1B85BCFA-30E5-4D10-96A2-081844100D4E}" dt="2022-05-10T09:09:39.570" v="43" actId="14100"/>
          <ac:picMkLst>
            <pc:docMk/>
            <pc:sldMk cId="593924871" sldId="278"/>
            <ac:picMk id="17" creationId="{BF6ADF5A-CB99-5571-6529-B6FA84A99A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b7fac64a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1b7fac64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b7fac64aa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1b7fac64a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b7fac64a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1b7fac64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574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b7fac64a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1b7fac64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243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b7fac64a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1b7fac64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1875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b7fac64a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1b7fac64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115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b7fac64a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1b7fac64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717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6e3d1a2b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26e3d1a2b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874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 txBox="1">
            <a:spLocks noGrp="1"/>
          </p:cNvSpPr>
          <p:nvPr>
            <p:ph type="dt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ft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37D67C3F-3B45-423B-AE56-981FAE24357E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C2541F3-C701-41AD-ABF1-3F6709F6B0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A97BE88-C056-4EAA-B602-A66B6354F7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059474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E8CDB4-EE46-494A-926E-C33D27F26F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65766C2-FC6B-401B-935E-0F6EEEEA0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3978357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6F082B94-69A7-41D2-B6CE-90830F649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CC677E-AFC2-4C2B-98DA-7207408A4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38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dt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ft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dt" idx="10"/>
          </p:nvPr>
        </p:nvSpPr>
        <p:spPr>
          <a:xfrm>
            <a:off x="838200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ftr" idx="11"/>
          </p:nvPr>
        </p:nvSpPr>
        <p:spPr>
          <a:xfrm>
            <a:off x="4038600" y="649287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18"/>
          <p:cNvSpPr>
            <a:spLocks noGrp="1"/>
          </p:cNvSpPr>
          <p:nvPr>
            <p:ph type="chart" idx="2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>
            <a:spLocks noGrp="1"/>
          </p:cNvSpPr>
          <p:nvPr>
            <p:ph type="pic" idx="3"/>
          </p:nvPr>
        </p:nvSpPr>
        <p:spPr>
          <a:xfrm>
            <a:off x="6238876" y="1414465"/>
            <a:ext cx="5445125" cy="465613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337540" y="1032512"/>
            <a:ext cx="11515725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dt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ft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1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title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dt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ft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21"/>
          <p:cNvSpPr>
            <a:spLocks noGrp="1"/>
          </p:cNvSpPr>
          <p:nvPr>
            <p:ph type="chart" idx="2"/>
          </p:nvPr>
        </p:nvSpPr>
        <p:spPr>
          <a:xfrm>
            <a:off x="338736" y="1406527"/>
            <a:ext cx="5757264" cy="467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21"/>
          <p:cNvSpPr>
            <a:spLocks noGrp="1"/>
          </p:cNvSpPr>
          <p:nvPr>
            <p:ph type="tbl" idx="3"/>
          </p:nvPr>
        </p:nvSpPr>
        <p:spPr>
          <a:xfrm>
            <a:off x="6210301" y="1392239"/>
            <a:ext cx="5592763" cy="468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3788899" y="2461848"/>
            <a:ext cx="4614203" cy="1934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/>
        </p:nvSpPr>
        <p:spPr>
          <a:xfrm>
            <a:off x="777764" y="1828618"/>
            <a:ext cx="10355465" cy="126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600"/>
              <a:buFont typeface="Quattrocento Sans"/>
              <a:buNone/>
            </a:pPr>
            <a:r>
              <a:rPr lang="en-US" sz="6600" b="1" i="0" u="none" strike="noStrike" cap="non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BLOOD CELL DETECTION</a:t>
            </a:r>
            <a:endParaRPr sz="6600" b="1" i="0" u="none" strike="noStrike" cap="none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" name="Google Shape;58;p1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graphicFrame>
        <p:nvGraphicFramePr>
          <p:cNvPr id="59" name="Google Shape;59;p1"/>
          <p:cNvGraphicFramePr/>
          <p:nvPr/>
        </p:nvGraphicFramePr>
        <p:xfrm>
          <a:off x="2578293" y="2976157"/>
          <a:ext cx="8663925" cy="2690642"/>
        </p:xfrm>
        <a:graphic>
          <a:graphicData uri="http://schemas.openxmlformats.org/drawingml/2006/table">
            <a:tbl>
              <a:tblPr firstRow="1" firstCol="1" bandRow="1">
                <a:noFill/>
                <a:tableStyleId>{AF22433D-A510-4AF9-95D8-C25F5D89147B}</a:tableStyleId>
              </a:tblPr>
              <a:tblGrid>
                <a:gridCol w="28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725">
                <a:tc>
                  <a:txBody>
                    <a:bodyPr/>
                    <a:lstStyle/>
                    <a:p>
                      <a:pPr marL="0" marR="0" lvl="0" indent="226695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Instructor:</a:t>
                      </a:r>
                      <a:endParaRPr sz="2000" i="1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Lato"/>
                        <a:buNone/>
                      </a:pPr>
                      <a:r>
                        <a:rPr lang="en-US" sz="1900" b="0" u="none" strike="noStrike" cap="non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Dr. Nguyen Viet Dung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marL="0" marR="0" lvl="0" indent="226695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 rowSpan="3">
                  <a:txBody>
                    <a:bodyPr/>
                    <a:lstStyle/>
                    <a:p>
                      <a:pPr marL="0" marR="0" lvl="0" indent="226695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Team members:</a:t>
                      </a:r>
                      <a:br>
                        <a:rPr lang="en-US" sz="2000" i="1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endParaRPr sz="2000" i="1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marR="0" lvl="0" indent="226695" algn="l" rtl="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Class:                                                             </a:t>
                      </a:r>
                      <a:br>
                        <a:rPr lang="en-US" sz="2000" i="1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endParaRPr sz="2000" i="1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ato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Đỗ Thị Minh Phương</a:t>
                      </a:r>
                      <a:endParaRPr sz="1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Lato"/>
                          <a:ea typeface="Lato"/>
                          <a:cs typeface="Lato"/>
                          <a:sym typeface="Lato"/>
                        </a:rPr>
                        <a:t>20193275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ato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Nguyễn Viết Long </a:t>
                      </a:r>
                      <a:endParaRPr sz="1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7663" marR="0" lvl="0" indent="-34766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Lato"/>
                          <a:ea typeface="Lato"/>
                          <a:cs typeface="Lato"/>
                          <a:sym typeface="Lato"/>
                        </a:rPr>
                        <a:t>20193269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ato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Đoàn Thị Ánh Ngọc</a:t>
                      </a:r>
                      <a:br>
                        <a:rPr lang="en-US" sz="1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endParaRPr sz="1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ato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CTTT Y Sinh K64</a:t>
                      </a:r>
                      <a:br>
                        <a:rPr lang="en-US" sz="1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endParaRPr sz="1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Lato"/>
                          <a:ea typeface="Lato"/>
                          <a:cs typeface="Lato"/>
                          <a:sym typeface="Lato"/>
                        </a:rPr>
                        <a:t>20193273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06" y="179501"/>
            <a:ext cx="4646014" cy="84879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528111" y="6492877"/>
            <a:ext cx="1055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04/2022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297106" y="1357433"/>
            <a:ext cx="2766133" cy="55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Quattrocento Sans"/>
              <a:buNone/>
            </a:pPr>
            <a:r>
              <a:rPr lang="en-US" sz="2800" b="1" u="non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SUBJECT: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2. THEORY</a:t>
            </a:r>
            <a:endParaRPr/>
          </a:p>
        </p:txBody>
      </p:sp>
      <p:sp>
        <p:nvSpPr>
          <p:cNvPr id="187" name="Google Shape;187;p10"/>
          <p:cNvSpPr txBox="1"/>
          <p:nvPr/>
        </p:nvSpPr>
        <p:spPr>
          <a:xfrm>
            <a:off x="480050" y="960125"/>
            <a:ext cx="40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0"/>
          <p:cNvSpPr txBox="1"/>
          <p:nvPr/>
        </p:nvSpPr>
        <p:spPr>
          <a:xfrm>
            <a:off x="480050" y="852425"/>
            <a:ext cx="619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 architecture of YOLO</a:t>
            </a: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327" y="1497475"/>
            <a:ext cx="10623037" cy="320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 txBox="1"/>
          <p:nvPr/>
        </p:nvSpPr>
        <p:spPr>
          <a:xfrm>
            <a:off x="1344386" y="4835000"/>
            <a:ext cx="10352314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Include two components:</a:t>
            </a:r>
            <a:endParaRPr lang="en-US" sz="230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Base Network: a CNN architecture (</a:t>
            </a:r>
            <a:r>
              <a:rPr lang="en-US" sz="23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DarkNet</a:t>
            </a:r>
            <a:r>
              <a:rPr lang="en-US" sz="23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is used as a feature extractor.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Extra Layers: Predict bounding box and class probability in feature map.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b7fac64aa_0_12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6" name="Google Shape;196;g11b7fac64aa_0_12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2. THEORY</a:t>
            </a:r>
            <a:endParaRPr/>
          </a:p>
        </p:txBody>
      </p:sp>
      <p:sp>
        <p:nvSpPr>
          <p:cNvPr id="197" name="Google Shape;197;g11b7fac64aa_0_12"/>
          <p:cNvSpPr txBox="1"/>
          <p:nvPr/>
        </p:nvSpPr>
        <p:spPr>
          <a:xfrm>
            <a:off x="640150" y="1374150"/>
            <a:ext cx="338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Execution steps:</a:t>
            </a:r>
            <a:endParaRPr lang="en-US" sz="2800" b="1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98" name="Google Shape;198;g11b7fac64aa_0_12"/>
          <p:cNvSpPr txBox="1"/>
          <p:nvPr/>
        </p:nvSpPr>
        <p:spPr>
          <a:xfrm>
            <a:off x="1196438" y="2097450"/>
            <a:ext cx="10545899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AutoNum type="arabicPeriod"/>
            </a:pPr>
            <a:r>
              <a:rPr lang="en-US" sz="2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Feature Extractor: Resize input image into 448x448x3 and then forwarding through a base network (</a:t>
            </a:r>
            <a:r>
              <a:rPr lang="en-US" sz="26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DarkNet</a:t>
            </a:r>
            <a:r>
              <a:rPr lang="en-US" sz="2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to archive these good features. Output is a final feature map (for example 7x7x1024).</a:t>
            </a:r>
            <a:endParaRPr sz="26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AutoNum type="arabicPeriod"/>
            </a:pPr>
            <a:r>
              <a:rPr lang="en-US" sz="2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Anchor Box Regressor: Each pixel in output feature map will be regressed B anchor boxes coordinator and class probability.</a:t>
            </a:r>
            <a:endParaRPr sz="26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AutoNum type="arabicPeriod"/>
            </a:pPr>
            <a:r>
              <a:rPr lang="en-US" sz="2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Non Max Suppression (NMS): Suppress bounding boxes which are overlapping with other boxes in order to get an unique bounding box for each object. </a:t>
            </a:r>
            <a:endParaRPr sz="26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b7fac64aa_0_23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04" name="Google Shape;204;g11b7fac64aa_0_23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2. THEORY</a:t>
            </a:r>
            <a:endParaRPr/>
          </a:p>
        </p:txBody>
      </p:sp>
      <p:pic>
        <p:nvPicPr>
          <p:cNvPr id="13" name="Google Shape;297;p37">
            <a:extLst>
              <a:ext uri="{FF2B5EF4-FFF2-40B4-BE49-F238E27FC236}">
                <a16:creationId xmlns:a16="http://schemas.microsoft.com/office/drawing/2014/main" id="{CA3C5839-3F87-241D-7B24-DA31811AA1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205" y="1108581"/>
            <a:ext cx="3774914" cy="53025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98;p37">
            <a:extLst>
              <a:ext uri="{FF2B5EF4-FFF2-40B4-BE49-F238E27FC236}">
                <a16:creationId xmlns:a16="http://schemas.microsoft.com/office/drawing/2014/main" id="{3318DFFB-A187-558B-179C-5DD887D1A50E}"/>
              </a:ext>
            </a:extLst>
          </p:cNvPr>
          <p:cNvSpPr txBox="1"/>
          <p:nvPr/>
        </p:nvSpPr>
        <p:spPr>
          <a:xfrm>
            <a:off x="469594" y="793495"/>
            <a:ext cx="8813301" cy="624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vi" sz="20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Bounding box and class probability</a:t>
            </a:r>
            <a:endParaRPr lang="en-US" sz="2000" b="1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indent="0"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y output of relevant bounding box includes: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probability of existing object (p0)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bounding box coordinator (tx, ty, tw, th)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scores of C classes (p1, p2,..., pc)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vi" dirty="0"/>
              <a:t>⇒ </a:t>
            </a: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Output shape: 5 + C.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Unify predict bounding box and class probability simultaneously.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If</a:t>
            </a: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vi" sz="20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we</a:t>
            </a: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vi" sz="20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detect</a:t>
            </a: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B </a:t>
            </a:r>
            <a:r>
              <a:rPr lang="vi" sz="20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bounding</a:t>
            </a: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vi" sz="20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boxes</a:t>
            </a: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vi" sz="20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per</a:t>
            </a: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vi" sz="20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pixel</a:t>
            </a: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: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4B coordinator + 1B existing object probability for each bounding boxes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indent="-317500">
              <a:buSzPts val="1400"/>
              <a:buChar char="●"/>
            </a:pP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C classes probability for each pixel. 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	</a:t>
            </a:r>
            <a:r>
              <a:rPr lang="vi" sz="20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⇒ Output shape (5B + C)  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15" name="Google Shape;299;p37">
            <a:extLst>
              <a:ext uri="{FF2B5EF4-FFF2-40B4-BE49-F238E27FC236}">
                <a16:creationId xmlns:a16="http://schemas.microsoft.com/office/drawing/2014/main" id="{90D09C99-C79A-6707-1476-69105AA81E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746" y="2565687"/>
            <a:ext cx="4229643" cy="95920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00;p37">
            <a:extLst>
              <a:ext uri="{FF2B5EF4-FFF2-40B4-BE49-F238E27FC236}">
                <a16:creationId xmlns:a16="http://schemas.microsoft.com/office/drawing/2014/main" id="{4DEF3067-294E-2EC6-69D3-31E4B3C45CCA}"/>
              </a:ext>
            </a:extLst>
          </p:cNvPr>
          <p:cNvSpPr/>
          <p:nvPr/>
        </p:nvSpPr>
        <p:spPr>
          <a:xfrm>
            <a:off x="2285925" y="3066131"/>
            <a:ext cx="1707340" cy="561775"/>
          </a:xfrm>
          <a:custGeom>
            <a:avLst/>
            <a:gdLst/>
            <a:ahLst/>
            <a:cxnLst/>
            <a:rect l="l" t="t" r="r" b="b"/>
            <a:pathLst>
              <a:path w="72945" h="20975" extrusionOk="0">
                <a:moveTo>
                  <a:pt x="0" y="0"/>
                </a:moveTo>
                <a:cubicBezTo>
                  <a:pt x="576" y="5179"/>
                  <a:pt x="1155" y="11181"/>
                  <a:pt x="4840" y="14866"/>
                </a:cubicBezTo>
                <a:cubicBezTo>
                  <a:pt x="9450" y="19476"/>
                  <a:pt x="17681" y="17631"/>
                  <a:pt x="24200" y="17631"/>
                </a:cubicBezTo>
                <a:cubicBezTo>
                  <a:pt x="26274" y="17631"/>
                  <a:pt x="28497" y="16860"/>
                  <a:pt x="30423" y="17631"/>
                </a:cubicBezTo>
                <a:cubicBezTo>
                  <a:pt x="31643" y="18120"/>
                  <a:pt x="31914" y="21672"/>
                  <a:pt x="32843" y="20743"/>
                </a:cubicBezTo>
                <a:cubicBezTo>
                  <a:pt x="40066" y="13520"/>
                  <a:pt x="52903" y="16870"/>
                  <a:pt x="62920" y="14866"/>
                </a:cubicBezTo>
                <a:cubicBezTo>
                  <a:pt x="65994" y="14251"/>
                  <a:pt x="69290" y="12215"/>
                  <a:pt x="70525" y="9334"/>
                </a:cubicBezTo>
                <a:cubicBezTo>
                  <a:pt x="71703" y="6584"/>
                  <a:pt x="70830" y="2807"/>
                  <a:pt x="72945" y="6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" name="Google Shape;301;p37">
            <a:extLst>
              <a:ext uri="{FF2B5EF4-FFF2-40B4-BE49-F238E27FC236}">
                <a16:creationId xmlns:a16="http://schemas.microsoft.com/office/drawing/2014/main" id="{5BABE08B-DCF7-F698-6A25-3C866A7CD182}"/>
              </a:ext>
            </a:extLst>
          </p:cNvPr>
          <p:cNvSpPr txBox="1"/>
          <p:nvPr/>
        </p:nvSpPr>
        <p:spPr>
          <a:xfrm>
            <a:off x="2540384" y="3556629"/>
            <a:ext cx="145288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 i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5 elements</a:t>
            </a:r>
            <a:endParaRPr sz="1600" i="1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b7fac64aa_0_12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96" name="Google Shape;196;g11b7fac64aa_0_12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2. THEORY</a:t>
            </a:r>
            <a:endParaRPr/>
          </a:p>
        </p:txBody>
      </p:sp>
      <p:sp>
        <p:nvSpPr>
          <p:cNvPr id="6" name="Google Shape;324;p40">
            <a:extLst>
              <a:ext uri="{FF2B5EF4-FFF2-40B4-BE49-F238E27FC236}">
                <a16:creationId xmlns:a16="http://schemas.microsoft.com/office/drawing/2014/main" id="{1C4C511A-CF50-D624-AC92-F8BA35E7109A}"/>
              </a:ext>
            </a:extLst>
          </p:cNvPr>
          <p:cNvSpPr txBox="1"/>
          <p:nvPr/>
        </p:nvSpPr>
        <p:spPr>
          <a:xfrm>
            <a:off x="618536" y="1034756"/>
            <a:ext cx="5029909" cy="529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Anchor based regression</a:t>
            </a:r>
            <a:endParaRPr lang="en-US" sz="1800" b="1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Each object is assigned to a cell i which has the center point falls inside this cell.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pre-define B anchor boxes on cell i in order to facilitate regression ground truth bounding box.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Select only an anchor box with highest IoU with the ground truth box as a responsible predictor.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⇒ Require the a center point and a responsible anchor box for predicting bounding box.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7" name="Google Shape;325;p40">
            <a:extLst>
              <a:ext uri="{FF2B5EF4-FFF2-40B4-BE49-F238E27FC236}">
                <a16:creationId xmlns:a16="http://schemas.microsoft.com/office/drawing/2014/main" id="{C9ED4DE1-FD4B-47D7-156F-301450830E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847" y="1770399"/>
            <a:ext cx="6393153" cy="378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50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b7fac64aa_0_12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96" name="Google Shape;196;g11b7fac64aa_0_12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2. THEORY</a:t>
            </a:r>
            <a:endParaRPr/>
          </a:p>
        </p:txBody>
      </p:sp>
      <p:sp>
        <p:nvSpPr>
          <p:cNvPr id="6" name="Google Shape;324;p40">
            <a:extLst>
              <a:ext uri="{FF2B5EF4-FFF2-40B4-BE49-F238E27FC236}">
                <a16:creationId xmlns:a16="http://schemas.microsoft.com/office/drawing/2014/main" id="{1C4C511A-CF50-D624-AC92-F8BA35E7109A}"/>
              </a:ext>
            </a:extLst>
          </p:cNvPr>
          <p:cNvSpPr txBox="1"/>
          <p:nvPr/>
        </p:nvSpPr>
        <p:spPr>
          <a:xfrm>
            <a:off x="618536" y="1034756"/>
            <a:ext cx="5029909" cy="529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Anchor based regression</a:t>
            </a:r>
            <a:endParaRPr lang="en-US" sz="1800" b="1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Each object is assigned to a cell i which has the center point falls inside this cell.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pre-define B anchor boxes on cell i in order to facilitate regression ground truth bounding box.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Select only an anchor box with highest IoU with the ground truth box as a responsible predictor.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⇒ Require the a center point and a responsible anchor box for predicting bounding box.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8" name="Google Shape;343;p42">
            <a:extLst>
              <a:ext uri="{FF2B5EF4-FFF2-40B4-BE49-F238E27FC236}">
                <a16:creationId xmlns:a16="http://schemas.microsoft.com/office/drawing/2014/main" id="{5CD6F280-9CE8-F74B-DBD9-DB86DE9491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1552"/>
          <a:stretch/>
        </p:blipFill>
        <p:spPr>
          <a:xfrm>
            <a:off x="10341697" y="1299766"/>
            <a:ext cx="1231767" cy="409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44;p42">
            <a:extLst>
              <a:ext uri="{FF2B5EF4-FFF2-40B4-BE49-F238E27FC236}">
                <a16:creationId xmlns:a16="http://schemas.microsoft.com/office/drawing/2014/main" id="{373CAB8F-7C96-B018-5DE6-C1BDDC3C0A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620" y="1299766"/>
            <a:ext cx="4199100" cy="425846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5D1FC09-8291-759E-AEC7-E49EBAF730F9}"/>
              </a:ext>
            </a:extLst>
          </p:cNvPr>
          <p:cNvSpPr txBox="1"/>
          <p:nvPr/>
        </p:nvSpPr>
        <p:spPr>
          <a:xfrm>
            <a:off x="618536" y="5212316"/>
            <a:ext cx="609407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Hard cases: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Many objects have the same middle points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⇒ Create two output for each anchor boxes</a:t>
            </a:r>
          </a:p>
        </p:txBody>
      </p:sp>
    </p:spTree>
    <p:extLst>
      <p:ext uri="{BB962C8B-B14F-4D97-AF65-F5344CB8AC3E}">
        <p14:creationId xmlns:p14="http://schemas.microsoft.com/office/powerpoint/2010/main" val="3944834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b7fac64aa_0_12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96" name="Google Shape;196;g11b7fac64aa_0_12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2. THEORY</a:t>
            </a:r>
            <a:endParaRPr/>
          </a:p>
        </p:txBody>
      </p:sp>
      <p:sp>
        <p:nvSpPr>
          <p:cNvPr id="13" name="Google Shape;351;p43">
            <a:extLst>
              <a:ext uri="{FF2B5EF4-FFF2-40B4-BE49-F238E27FC236}">
                <a16:creationId xmlns:a16="http://schemas.microsoft.com/office/drawing/2014/main" id="{96A7A89E-1175-48B7-CAEB-A1E9DB13518D}"/>
              </a:ext>
            </a:extLst>
          </p:cNvPr>
          <p:cNvSpPr txBox="1"/>
          <p:nvPr/>
        </p:nvSpPr>
        <p:spPr>
          <a:xfrm>
            <a:off x="346438" y="1127869"/>
            <a:ext cx="11833871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2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Loss function</a:t>
            </a:r>
            <a:r>
              <a:rPr lang="vi" sz="2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: simultaneously combine localization loss and classification loss</a:t>
            </a:r>
            <a:endParaRPr lang="en-US" sz="220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2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localization loss: predict coordinator bounding box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2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classification loss: predict if the cell contain object and the class probability if exists object.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14" name="Google Shape;353;p43">
            <a:extLst>
              <a:ext uri="{FF2B5EF4-FFF2-40B4-BE49-F238E27FC236}">
                <a16:creationId xmlns:a16="http://schemas.microsoft.com/office/drawing/2014/main" id="{503DB064-C734-4089-D034-5CD92ECC3F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402" y="2587671"/>
            <a:ext cx="9568404" cy="237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59;p43">
            <a:extLst>
              <a:ext uri="{FF2B5EF4-FFF2-40B4-BE49-F238E27FC236}">
                <a16:creationId xmlns:a16="http://schemas.microsoft.com/office/drawing/2014/main" id="{7F62E6F3-017D-AFD4-0AB7-3FFCBE9C50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8413"/>
          <a:stretch/>
        </p:blipFill>
        <p:spPr>
          <a:xfrm>
            <a:off x="9026933" y="5010211"/>
            <a:ext cx="1737522" cy="36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14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b7fac64aa_0_12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96" name="Google Shape;196;g11b7fac64aa_0_12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2. THEORY</a:t>
            </a:r>
            <a:endParaRPr/>
          </a:p>
        </p:txBody>
      </p:sp>
      <p:sp>
        <p:nvSpPr>
          <p:cNvPr id="7" name="Google Shape;366;p44">
            <a:extLst>
              <a:ext uri="{FF2B5EF4-FFF2-40B4-BE49-F238E27FC236}">
                <a16:creationId xmlns:a16="http://schemas.microsoft.com/office/drawing/2014/main" id="{0D035CEB-12EF-8CD9-C214-9BC95515D81E}"/>
              </a:ext>
            </a:extLst>
          </p:cNvPr>
          <p:cNvSpPr txBox="1"/>
          <p:nvPr/>
        </p:nvSpPr>
        <p:spPr>
          <a:xfrm>
            <a:off x="338736" y="945043"/>
            <a:ext cx="10145849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>
              <a:buSzPts val="1400"/>
            </a:pPr>
            <a:r>
              <a:rPr lang="vi" sz="22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Class probability of bounding box at test time:</a:t>
            </a:r>
            <a:endParaRPr lang="en-US" sz="2200" b="1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indent="-317500">
              <a:buSzPts val="1400"/>
              <a:buFont typeface="Arial"/>
              <a:buChar char="●"/>
            </a:pPr>
            <a:endParaRPr sz="22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vi" sz="2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At test time class probability score is a multiplication of probability of object x probability of classes x IoU(ground truth, prediction box) </a:t>
            </a:r>
            <a:endParaRPr sz="22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8" name="Google Shape;368;p44">
            <a:extLst>
              <a:ext uri="{FF2B5EF4-FFF2-40B4-BE49-F238E27FC236}">
                <a16:creationId xmlns:a16="http://schemas.microsoft.com/office/drawing/2014/main" id="{D028F28A-D86A-650E-21CD-2CBFF362DC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75" y="3055584"/>
            <a:ext cx="6242395" cy="331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9;p44">
            <a:extLst>
              <a:ext uri="{FF2B5EF4-FFF2-40B4-BE49-F238E27FC236}">
                <a16:creationId xmlns:a16="http://schemas.microsoft.com/office/drawing/2014/main" id="{2EFD53BB-C437-F40A-938E-34801880D0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472" y="2506526"/>
            <a:ext cx="6220347" cy="876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3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b7fac64aa_0_12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96" name="Google Shape;196;g11b7fac64aa_0_12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2. THEORY</a:t>
            </a:r>
            <a:endParaRPr/>
          </a:p>
        </p:txBody>
      </p:sp>
      <p:sp>
        <p:nvSpPr>
          <p:cNvPr id="10" name="Google Shape;376;p45">
            <a:extLst>
              <a:ext uri="{FF2B5EF4-FFF2-40B4-BE49-F238E27FC236}">
                <a16:creationId xmlns:a16="http://schemas.microsoft.com/office/drawing/2014/main" id="{68DDAEA9-D7AB-AD40-1CA8-7411E93436F6}"/>
              </a:ext>
            </a:extLst>
          </p:cNvPr>
          <p:cNvSpPr txBox="1"/>
          <p:nvPr/>
        </p:nvSpPr>
        <p:spPr>
          <a:xfrm>
            <a:off x="666364" y="966279"/>
            <a:ext cx="7250719" cy="538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Transformation coordinator:</a:t>
            </a:r>
            <a:endParaRPr lang="en-US" sz="1800" b="1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8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YOLOv2 and YOLOv3: </a:t>
            </a:r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The direct coordinator is transformed on cell i and Anchor Boxes according to exponential and translation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indent="-317500">
              <a:buSzPts val="1400"/>
              <a:buChar char="●"/>
            </a:pPr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              is anchor box (with, height) that can transform to prediction bounding box 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457200" indent="-317500">
              <a:buSzPts val="1400"/>
              <a:buChar char="●"/>
            </a:pPr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            is top-left position of cell to transform top-left prediction bounding box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⇒                             is transform value of prediction bounding box which are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r>
              <a:rPr lang="vi" sz="18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small and easy to train. From those values can predict (bx, by, bw, bh). 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11" name="Google Shape;378;p45">
            <a:extLst>
              <a:ext uri="{FF2B5EF4-FFF2-40B4-BE49-F238E27FC236}">
                <a16:creationId xmlns:a16="http://schemas.microsoft.com/office/drawing/2014/main" id="{66470F54-E6F2-0154-3E2A-6898C25379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083" y="1610045"/>
            <a:ext cx="4098373" cy="387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C6D588D4-2176-2B3E-FCC7-22C729480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87" y="2384761"/>
            <a:ext cx="858077" cy="283984"/>
          </a:xfrm>
          <a:prstGeom prst="rect">
            <a:avLst/>
          </a:prstGeom>
        </p:spPr>
      </p:pic>
      <p:pic>
        <p:nvPicPr>
          <p:cNvPr id="13" name="Google Shape;382;p45">
            <a:extLst>
              <a:ext uri="{FF2B5EF4-FFF2-40B4-BE49-F238E27FC236}">
                <a16:creationId xmlns:a16="http://schemas.microsoft.com/office/drawing/2014/main" id="{1BE18BBA-34B7-884F-CD08-E29876F7C61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978" y="2979006"/>
            <a:ext cx="1129425" cy="73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80;p45">
            <a:extLst>
              <a:ext uri="{FF2B5EF4-FFF2-40B4-BE49-F238E27FC236}">
                <a16:creationId xmlns:a16="http://schemas.microsoft.com/office/drawing/2014/main" id="{53DA1C1B-3E1F-1A6D-1984-8569211B974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387" y="3724544"/>
            <a:ext cx="761409" cy="34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83;p45">
            <a:extLst>
              <a:ext uri="{FF2B5EF4-FFF2-40B4-BE49-F238E27FC236}">
                <a16:creationId xmlns:a16="http://schemas.microsoft.com/office/drawing/2014/main" id="{071EAE6A-12F0-E651-0A8B-27EF486D49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9977" y="4338906"/>
            <a:ext cx="1580837" cy="73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84;p45">
            <a:extLst>
              <a:ext uri="{FF2B5EF4-FFF2-40B4-BE49-F238E27FC236}">
                <a16:creationId xmlns:a16="http://schemas.microsoft.com/office/drawing/2014/main" id="{BF6ADF5A-CB99-5571-6529-B6FA84A99A8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8387" y="5133953"/>
            <a:ext cx="1440870" cy="353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92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2. THEORY</a:t>
            </a:r>
            <a:endParaRPr/>
          </a:p>
        </p:txBody>
      </p:sp>
      <p:sp>
        <p:nvSpPr>
          <p:cNvPr id="218" name="Google Shape;218;p11"/>
          <p:cNvSpPr txBox="1">
            <a:spLocks noGrp="1"/>
          </p:cNvSpPr>
          <p:nvPr>
            <p:ph type="body" idx="1"/>
          </p:nvPr>
        </p:nvSpPr>
        <p:spPr>
          <a:xfrm>
            <a:off x="479338" y="1450682"/>
            <a:ext cx="115146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700" dirty="0"/>
              <a:t>Intersection over Union (</a:t>
            </a:r>
            <a:r>
              <a:rPr lang="en-US" sz="2700" dirty="0" err="1"/>
              <a:t>IoU</a:t>
            </a:r>
            <a:r>
              <a:rPr lang="en-US" sz="2700" dirty="0"/>
              <a:t>)</a:t>
            </a:r>
          </a:p>
          <a:p>
            <a:pPr indent="-412750">
              <a:spcBef>
                <a:spcPts val="0"/>
              </a:spcBef>
              <a:buSzPts val="2900"/>
            </a:pPr>
            <a:r>
              <a:rPr lang="en-US" sz="2700" dirty="0"/>
              <a:t>Evaluation Metrics: </a:t>
            </a:r>
            <a:endParaRPr sz="2700"/>
          </a:p>
          <a:p>
            <a:pPr marL="45720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-US" sz="2700" dirty="0"/>
              <a:t>Precision and Recall</a:t>
            </a:r>
            <a:endParaRPr sz="2700" dirty="0"/>
          </a:p>
          <a:p>
            <a:pPr marL="45720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-US" sz="2700" dirty="0"/>
              <a:t>mean Average </a:t>
            </a:r>
            <a:r>
              <a:rPr lang="en-US" sz="2700" dirty="0" err="1"/>
              <a:t>Precison</a:t>
            </a:r>
            <a:r>
              <a:rPr lang="en-US" sz="2700" dirty="0"/>
              <a:t> ( </a:t>
            </a:r>
            <a:r>
              <a:rPr lang="en-US" sz="2700" dirty="0" err="1"/>
              <a:t>mAP</a:t>
            </a:r>
            <a:r>
              <a:rPr lang="en-US" sz="2700" dirty="0"/>
              <a:t> )</a:t>
            </a:r>
            <a:endParaRPr sz="2900" dirty="0"/>
          </a:p>
        </p:txBody>
      </p:sp>
      <p:sp>
        <p:nvSpPr>
          <p:cNvPr id="219" name="Google Shape;219;p11"/>
          <p:cNvSpPr txBox="1"/>
          <p:nvPr/>
        </p:nvSpPr>
        <p:spPr>
          <a:xfrm>
            <a:off x="338718" y="101463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en-US" sz="2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Evaluate the model:</a:t>
            </a:r>
            <a:endParaRPr lang="en-US" sz="2800" b="1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220" name="Google Shape;2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725" y="3337550"/>
            <a:ext cx="7919523" cy="29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6e3d1a2be_0_15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26" name="Google Shape;226;g126e3d1a2be_0_15"/>
          <p:cNvSpPr/>
          <p:nvPr/>
        </p:nvSpPr>
        <p:spPr>
          <a:xfrm>
            <a:off x="447900" y="910650"/>
            <a:ext cx="11634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YOLOv5 algorithm to build a deep learning model for detecting and counting blood cells directly from microscopic blood smear images</a:t>
            </a: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7" name="Google Shape;227;g126e3d1a2be_0_15"/>
          <p:cNvGrpSpPr/>
          <p:nvPr/>
        </p:nvGrpSpPr>
        <p:grpSpPr>
          <a:xfrm>
            <a:off x="1040922" y="2157647"/>
            <a:ext cx="10262392" cy="3541475"/>
            <a:chOff x="528809" y="2247441"/>
            <a:chExt cx="5280910" cy="2051364"/>
          </a:xfrm>
        </p:grpSpPr>
        <p:sp>
          <p:nvSpPr>
            <p:cNvPr id="228" name="Google Shape;228;g126e3d1a2be_0_15"/>
            <p:cNvSpPr/>
            <p:nvPr/>
          </p:nvSpPr>
          <p:spPr>
            <a:xfrm>
              <a:off x="528809" y="2247441"/>
              <a:ext cx="1015559" cy="809274"/>
            </a:xfrm>
            <a:custGeom>
              <a:avLst/>
              <a:gdLst/>
              <a:ahLst/>
              <a:cxnLst/>
              <a:rect l="l" t="t" r="r" b="b"/>
              <a:pathLst>
                <a:path w="1015559" h="809274" extrusionOk="0">
                  <a:moveTo>
                    <a:pt x="0" y="80927"/>
                  </a:moveTo>
                  <a:cubicBezTo>
                    <a:pt x="0" y="36232"/>
                    <a:pt x="36232" y="0"/>
                    <a:pt x="80927" y="0"/>
                  </a:cubicBezTo>
                  <a:lnTo>
                    <a:pt x="934632" y="0"/>
                  </a:lnTo>
                  <a:cubicBezTo>
                    <a:pt x="979327" y="0"/>
                    <a:pt x="1015559" y="36232"/>
                    <a:pt x="1015559" y="80927"/>
                  </a:cubicBezTo>
                  <a:lnTo>
                    <a:pt x="1015559" y="728347"/>
                  </a:lnTo>
                  <a:cubicBezTo>
                    <a:pt x="1015559" y="773042"/>
                    <a:pt x="979327" y="809274"/>
                    <a:pt x="934632" y="809274"/>
                  </a:cubicBezTo>
                  <a:lnTo>
                    <a:pt x="80927" y="809274"/>
                  </a:lnTo>
                  <a:cubicBezTo>
                    <a:pt x="36232" y="809274"/>
                    <a:pt x="0" y="773042"/>
                    <a:pt x="0" y="728347"/>
                  </a:cubicBezTo>
                  <a:lnTo>
                    <a:pt x="0" y="80927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9400" tIns="69400" rIns="69400" bIns="69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Dataset</a:t>
              </a:r>
              <a:endParaRPr/>
            </a:p>
          </p:txBody>
        </p:sp>
        <p:sp>
          <p:nvSpPr>
            <p:cNvPr id="229" name="Google Shape;229;g126e3d1a2be_0_15"/>
            <p:cNvSpPr/>
            <p:nvPr/>
          </p:nvSpPr>
          <p:spPr>
            <a:xfrm>
              <a:off x="1645925" y="2526149"/>
              <a:ext cx="215298" cy="251858"/>
            </a:xfrm>
            <a:custGeom>
              <a:avLst/>
              <a:gdLst/>
              <a:ahLst/>
              <a:cxnLst/>
              <a:rect l="l" t="t" r="r" b="b"/>
              <a:pathLst>
                <a:path w="215298" h="251858" extrusionOk="0">
                  <a:moveTo>
                    <a:pt x="0" y="50372"/>
                  </a:moveTo>
                  <a:lnTo>
                    <a:pt x="107649" y="50372"/>
                  </a:lnTo>
                  <a:lnTo>
                    <a:pt x="107649" y="0"/>
                  </a:lnTo>
                  <a:lnTo>
                    <a:pt x="215298" y="125929"/>
                  </a:lnTo>
                  <a:lnTo>
                    <a:pt x="107649" y="251858"/>
                  </a:lnTo>
                  <a:lnTo>
                    <a:pt x="107649" y="201486"/>
                  </a:lnTo>
                  <a:lnTo>
                    <a:pt x="0" y="201486"/>
                  </a:lnTo>
                  <a:lnTo>
                    <a:pt x="0" y="503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50350" rIns="64575" bIns="50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126e3d1a2be_0_15"/>
            <p:cNvSpPr/>
            <p:nvPr/>
          </p:nvSpPr>
          <p:spPr>
            <a:xfrm>
              <a:off x="1950593" y="2247441"/>
              <a:ext cx="1015559" cy="809274"/>
            </a:xfrm>
            <a:custGeom>
              <a:avLst/>
              <a:gdLst/>
              <a:ahLst/>
              <a:cxnLst/>
              <a:rect l="l" t="t" r="r" b="b"/>
              <a:pathLst>
                <a:path w="1015559" h="809274" extrusionOk="0">
                  <a:moveTo>
                    <a:pt x="0" y="80927"/>
                  </a:moveTo>
                  <a:cubicBezTo>
                    <a:pt x="0" y="36232"/>
                    <a:pt x="36232" y="0"/>
                    <a:pt x="80927" y="0"/>
                  </a:cubicBezTo>
                  <a:lnTo>
                    <a:pt x="934632" y="0"/>
                  </a:lnTo>
                  <a:cubicBezTo>
                    <a:pt x="979327" y="0"/>
                    <a:pt x="1015559" y="36232"/>
                    <a:pt x="1015559" y="80927"/>
                  </a:cubicBezTo>
                  <a:lnTo>
                    <a:pt x="1015559" y="728347"/>
                  </a:lnTo>
                  <a:cubicBezTo>
                    <a:pt x="1015559" y="773042"/>
                    <a:pt x="979327" y="809274"/>
                    <a:pt x="934632" y="809274"/>
                  </a:cubicBezTo>
                  <a:lnTo>
                    <a:pt x="80927" y="809274"/>
                  </a:lnTo>
                  <a:cubicBezTo>
                    <a:pt x="36232" y="809274"/>
                    <a:pt x="0" y="773042"/>
                    <a:pt x="0" y="728347"/>
                  </a:cubicBezTo>
                  <a:lnTo>
                    <a:pt x="0" y="80927"/>
                  </a:lnTo>
                  <a:close/>
                </a:path>
              </a:pathLst>
            </a:custGeom>
            <a:solidFill>
              <a:srgbClr val="AE8D8D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9400" tIns="69400" rIns="69400" bIns="69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 Pre-processing &amp; Labelling</a:t>
              </a:r>
              <a:endParaRPr/>
            </a:p>
          </p:txBody>
        </p:sp>
        <p:sp>
          <p:nvSpPr>
            <p:cNvPr id="231" name="Google Shape;231;g126e3d1a2be_0_15"/>
            <p:cNvSpPr/>
            <p:nvPr/>
          </p:nvSpPr>
          <p:spPr>
            <a:xfrm>
              <a:off x="3067708" y="2526149"/>
              <a:ext cx="215298" cy="251858"/>
            </a:xfrm>
            <a:custGeom>
              <a:avLst/>
              <a:gdLst/>
              <a:ahLst/>
              <a:cxnLst/>
              <a:rect l="l" t="t" r="r" b="b"/>
              <a:pathLst>
                <a:path w="215298" h="251858" extrusionOk="0">
                  <a:moveTo>
                    <a:pt x="0" y="50372"/>
                  </a:moveTo>
                  <a:lnTo>
                    <a:pt x="107649" y="50372"/>
                  </a:lnTo>
                  <a:lnTo>
                    <a:pt x="107649" y="0"/>
                  </a:lnTo>
                  <a:lnTo>
                    <a:pt x="215298" y="125929"/>
                  </a:lnTo>
                  <a:lnTo>
                    <a:pt x="107649" y="251858"/>
                  </a:lnTo>
                  <a:lnTo>
                    <a:pt x="107649" y="201486"/>
                  </a:lnTo>
                  <a:lnTo>
                    <a:pt x="0" y="201486"/>
                  </a:lnTo>
                  <a:lnTo>
                    <a:pt x="0" y="50372"/>
                  </a:lnTo>
                  <a:close/>
                </a:path>
              </a:pathLst>
            </a:custGeom>
            <a:solidFill>
              <a:srgbClr val="B18A8A"/>
            </a:solidFill>
            <a:ln>
              <a:noFill/>
            </a:ln>
          </p:spPr>
          <p:txBody>
            <a:bodyPr spcFirstLastPara="1" wrap="square" lIns="0" tIns="50350" rIns="64575" bIns="50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g126e3d1a2be_0_15"/>
            <p:cNvSpPr/>
            <p:nvPr/>
          </p:nvSpPr>
          <p:spPr>
            <a:xfrm>
              <a:off x="3372376" y="2247441"/>
              <a:ext cx="1015559" cy="809274"/>
            </a:xfrm>
            <a:custGeom>
              <a:avLst/>
              <a:gdLst/>
              <a:ahLst/>
              <a:cxnLst/>
              <a:rect l="l" t="t" r="r" b="b"/>
              <a:pathLst>
                <a:path w="1015559" h="809274" extrusionOk="0">
                  <a:moveTo>
                    <a:pt x="0" y="80927"/>
                  </a:moveTo>
                  <a:cubicBezTo>
                    <a:pt x="0" y="36232"/>
                    <a:pt x="36232" y="0"/>
                    <a:pt x="80927" y="0"/>
                  </a:cubicBezTo>
                  <a:lnTo>
                    <a:pt x="934632" y="0"/>
                  </a:lnTo>
                  <a:cubicBezTo>
                    <a:pt x="979327" y="0"/>
                    <a:pt x="1015559" y="36232"/>
                    <a:pt x="1015559" y="80927"/>
                  </a:cubicBezTo>
                  <a:lnTo>
                    <a:pt x="1015559" y="728347"/>
                  </a:lnTo>
                  <a:cubicBezTo>
                    <a:pt x="1015559" y="773042"/>
                    <a:pt x="979327" y="809274"/>
                    <a:pt x="934632" y="809274"/>
                  </a:cubicBezTo>
                  <a:lnTo>
                    <a:pt x="80927" y="809274"/>
                  </a:lnTo>
                  <a:cubicBezTo>
                    <a:pt x="36232" y="809274"/>
                    <a:pt x="0" y="773042"/>
                    <a:pt x="0" y="728347"/>
                  </a:cubicBezTo>
                  <a:lnTo>
                    <a:pt x="0" y="80927"/>
                  </a:lnTo>
                  <a:close/>
                </a:path>
              </a:pathLst>
            </a:custGeom>
            <a:solidFill>
              <a:srgbClr val="B9767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9400" tIns="69400" rIns="69400" bIns="69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Training Blood cells Detection Algorithm </a:t>
              </a:r>
              <a:endParaRPr/>
            </a:p>
          </p:txBody>
        </p:sp>
        <p:sp>
          <p:nvSpPr>
            <p:cNvPr id="233" name="Google Shape;233;g126e3d1a2be_0_15"/>
            <p:cNvSpPr/>
            <p:nvPr/>
          </p:nvSpPr>
          <p:spPr>
            <a:xfrm>
              <a:off x="4489492" y="2526149"/>
              <a:ext cx="215298" cy="251858"/>
            </a:xfrm>
            <a:custGeom>
              <a:avLst/>
              <a:gdLst/>
              <a:ahLst/>
              <a:cxnLst/>
              <a:rect l="l" t="t" r="r" b="b"/>
              <a:pathLst>
                <a:path w="215298" h="251858" extrusionOk="0">
                  <a:moveTo>
                    <a:pt x="0" y="50372"/>
                  </a:moveTo>
                  <a:lnTo>
                    <a:pt x="107649" y="50372"/>
                  </a:lnTo>
                  <a:lnTo>
                    <a:pt x="107649" y="0"/>
                  </a:lnTo>
                  <a:lnTo>
                    <a:pt x="215298" y="125929"/>
                  </a:lnTo>
                  <a:lnTo>
                    <a:pt x="107649" y="251858"/>
                  </a:lnTo>
                  <a:lnTo>
                    <a:pt x="107649" y="201486"/>
                  </a:lnTo>
                  <a:lnTo>
                    <a:pt x="0" y="201486"/>
                  </a:lnTo>
                  <a:lnTo>
                    <a:pt x="0" y="50372"/>
                  </a:lnTo>
                  <a:close/>
                </a:path>
              </a:pathLst>
            </a:custGeom>
            <a:solidFill>
              <a:srgbClr val="C06C6C"/>
            </a:solidFill>
            <a:ln>
              <a:noFill/>
            </a:ln>
          </p:spPr>
          <p:txBody>
            <a:bodyPr spcFirstLastPara="1" wrap="square" lIns="0" tIns="50350" rIns="64575" bIns="50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g126e3d1a2be_0_15"/>
            <p:cNvSpPr/>
            <p:nvPr/>
          </p:nvSpPr>
          <p:spPr>
            <a:xfrm>
              <a:off x="4794160" y="2247441"/>
              <a:ext cx="1015559" cy="809274"/>
            </a:xfrm>
            <a:custGeom>
              <a:avLst/>
              <a:gdLst/>
              <a:ahLst/>
              <a:cxnLst/>
              <a:rect l="l" t="t" r="r" b="b"/>
              <a:pathLst>
                <a:path w="1015559" h="809274" extrusionOk="0">
                  <a:moveTo>
                    <a:pt x="0" y="80927"/>
                  </a:moveTo>
                  <a:cubicBezTo>
                    <a:pt x="0" y="36232"/>
                    <a:pt x="36232" y="0"/>
                    <a:pt x="80927" y="0"/>
                  </a:cubicBezTo>
                  <a:lnTo>
                    <a:pt x="934632" y="0"/>
                  </a:lnTo>
                  <a:cubicBezTo>
                    <a:pt x="979327" y="0"/>
                    <a:pt x="1015559" y="36232"/>
                    <a:pt x="1015559" y="80927"/>
                  </a:cubicBezTo>
                  <a:lnTo>
                    <a:pt x="1015559" y="728347"/>
                  </a:lnTo>
                  <a:cubicBezTo>
                    <a:pt x="1015559" y="773042"/>
                    <a:pt x="979327" y="809274"/>
                    <a:pt x="934632" y="809274"/>
                  </a:cubicBezTo>
                  <a:lnTo>
                    <a:pt x="80927" y="809274"/>
                  </a:lnTo>
                  <a:cubicBezTo>
                    <a:pt x="36232" y="809274"/>
                    <a:pt x="0" y="773042"/>
                    <a:pt x="0" y="728347"/>
                  </a:cubicBezTo>
                  <a:lnTo>
                    <a:pt x="0" y="80927"/>
                  </a:lnTo>
                  <a:close/>
                </a:path>
              </a:pathLst>
            </a:custGeom>
            <a:solidFill>
              <a:srgbClr val="C85B5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9400" tIns="69400" rIns="69400" bIns="69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Training Model</a:t>
              </a:r>
              <a:endParaRPr/>
            </a:p>
          </p:txBody>
        </p:sp>
        <p:sp>
          <p:nvSpPr>
            <p:cNvPr id="235" name="Google Shape;235;g126e3d1a2be_0_15"/>
            <p:cNvSpPr/>
            <p:nvPr/>
          </p:nvSpPr>
          <p:spPr>
            <a:xfrm rot="5400000">
              <a:off x="5194290" y="3181071"/>
              <a:ext cx="215298" cy="251858"/>
            </a:xfrm>
            <a:custGeom>
              <a:avLst/>
              <a:gdLst/>
              <a:ahLst/>
              <a:cxnLst/>
              <a:rect l="l" t="t" r="r" b="b"/>
              <a:pathLst>
                <a:path w="215298" h="251858" extrusionOk="0">
                  <a:moveTo>
                    <a:pt x="0" y="50372"/>
                  </a:moveTo>
                  <a:lnTo>
                    <a:pt x="107649" y="50372"/>
                  </a:lnTo>
                  <a:lnTo>
                    <a:pt x="107649" y="0"/>
                  </a:lnTo>
                  <a:lnTo>
                    <a:pt x="215298" y="125929"/>
                  </a:lnTo>
                  <a:lnTo>
                    <a:pt x="107649" y="251858"/>
                  </a:lnTo>
                  <a:lnTo>
                    <a:pt x="107649" y="201486"/>
                  </a:lnTo>
                  <a:lnTo>
                    <a:pt x="0" y="201486"/>
                  </a:lnTo>
                  <a:lnTo>
                    <a:pt x="0" y="50372"/>
                  </a:lnTo>
                  <a:close/>
                </a:path>
              </a:pathLst>
            </a:custGeom>
            <a:solidFill>
              <a:srgbClr val="D14A4A"/>
            </a:solidFill>
            <a:ln>
              <a:noFill/>
            </a:ln>
          </p:spPr>
          <p:txBody>
            <a:bodyPr spcFirstLastPara="1" wrap="square" lIns="0" tIns="50350" rIns="64575" bIns="50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g126e3d1a2be_0_15"/>
            <p:cNvSpPr/>
            <p:nvPr/>
          </p:nvSpPr>
          <p:spPr>
            <a:xfrm>
              <a:off x="4794160" y="3489531"/>
              <a:ext cx="1015559" cy="809274"/>
            </a:xfrm>
            <a:custGeom>
              <a:avLst/>
              <a:gdLst/>
              <a:ahLst/>
              <a:cxnLst/>
              <a:rect l="l" t="t" r="r" b="b"/>
              <a:pathLst>
                <a:path w="1015559" h="809274" extrusionOk="0">
                  <a:moveTo>
                    <a:pt x="0" y="80927"/>
                  </a:moveTo>
                  <a:cubicBezTo>
                    <a:pt x="0" y="36232"/>
                    <a:pt x="36232" y="0"/>
                    <a:pt x="80927" y="0"/>
                  </a:cubicBezTo>
                  <a:lnTo>
                    <a:pt x="934632" y="0"/>
                  </a:lnTo>
                  <a:cubicBezTo>
                    <a:pt x="979327" y="0"/>
                    <a:pt x="1015559" y="36232"/>
                    <a:pt x="1015559" y="80927"/>
                  </a:cubicBezTo>
                  <a:lnTo>
                    <a:pt x="1015559" y="728347"/>
                  </a:lnTo>
                  <a:cubicBezTo>
                    <a:pt x="1015559" y="773042"/>
                    <a:pt x="979327" y="809274"/>
                    <a:pt x="934632" y="809274"/>
                  </a:cubicBezTo>
                  <a:lnTo>
                    <a:pt x="80927" y="809274"/>
                  </a:lnTo>
                  <a:cubicBezTo>
                    <a:pt x="36232" y="809274"/>
                    <a:pt x="0" y="773042"/>
                    <a:pt x="0" y="728347"/>
                  </a:cubicBezTo>
                  <a:lnTo>
                    <a:pt x="0" y="80927"/>
                  </a:lnTo>
                  <a:close/>
                </a:path>
              </a:pathLst>
            </a:custGeom>
            <a:solidFill>
              <a:srgbClr val="D83E3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9400" tIns="69400" rIns="69400" bIns="69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Trained Model</a:t>
              </a:r>
              <a:endParaRPr/>
            </a:p>
          </p:txBody>
        </p:sp>
        <p:sp>
          <p:nvSpPr>
            <p:cNvPr id="237" name="Google Shape;237;g126e3d1a2be_0_15"/>
            <p:cNvSpPr/>
            <p:nvPr/>
          </p:nvSpPr>
          <p:spPr>
            <a:xfrm rot="10800000">
              <a:off x="4489492" y="3768239"/>
              <a:ext cx="215298" cy="251858"/>
            </a:xfrm>
            <a:custGeom>
              <a:avLst/>
              <a:gdLst/>
              <a:ahLst/>
              <a:cxnLst/>
              <a:rect l="l" t="t" r="r" b="b"/>
              <a:pathLst>
                <a:path w="215298" h="251858" extrusionOk="0">
                  <a:moveTo>
                    <a:pt x="0" y="50372"/>
                  </a:moveTo>
                  <a:lnTo>
                    <a:pt x="107649" y="50372"/>
                  </a:lnTo>
                  <a:lnTo>
                    <a:pt x="107649" y="0"/>
                  </a:lnTo>
                  <a:lnTo>
                    <a:pt x="215298" y="125929"/>
                  </a:lnTo>
                  <a:lnTo>
                    <a:pt x="107649" y="251858"/>
                  </a:lnTo>
                  <a:lnTo>
                    <a:pt x="107649" y="201486"/>
                  </a:lnTo>
                  <a:lnTo>
                    <a:pt x="0" y="201486"/>
                  </a:lnTo>
                  <a:lnTo>
                    <a:pt x="0" y="50372"/>
                  </a:lnTo>
                  <a:close/>
                </a:path>
              </a:pathLst>
            </a:custGeom>
            <a:solidFill>
              <a:srgbClr val="E72527"/>
            </a:solidFill>
            <a:ln>
              <a:noFill/>
            </a:ln>
          </p:spPr>
          <p:txBody>
            <a:bodyPr spcFirstLastPara="1" wrap="square" lIns="0" tIns="50350" rIns="64575" bIns="50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126e3d1a2be_0_15"/>
            <p:cNvSpPr/>
            <p:nvPr/>
          </p:nvSpPr>
          <p:spPr>
            <a:xfrm>
              <a:off x="3415119" y="3489531"/>
              <a:ext cx="1015559" cy="809274"/>
            </a:xfrm>
            <a:custGeom>
              <a:avLst/>
              <a:gdLst/>
              <a:ahLst/>
              <a:cxnLst/>
              <a:rect l="l" t="t" r="r" b="b"/>
              <a:pathLst>
                <a:path w="1015559" h="809274" extrusionOk="0">
                  <a:moveTo>
                    <a:pt x="0" y="80927"/>
                  </a:moveTo>
                  <a:cubicBezTo>
                    <a:pt x="0" y="36232"/>
                    <a:pt x="36232" y="0"/>
                    <a:pt x="80927" y="0"/>
                  </a:cubicBezTo>
                  <a:lnTo>
                    <a:pt x="934632" y="0"/>
                  </a:lnTo>
                  <a:cubicBezTo>
                    <a:pt x="979327" y="0"/>
                    <a:pt x="1015559" y="36232"/>
                    <a:pt x="1015559" y="80927"/>
                  </a:cubicBezTo>
                  <a:lnTo>
                    <a:pt x="1015559" y="728347"/>
                  </a:lnTo>
                  <a:cubicBezTo>
                    <a:pt x="1015559" y="773042"/>
                    <a:pt x="979327" y="809274"/>
                    <a:pt x="934632" y="809274"/>
                  </a:cubicBezTo>
                  <a:lnTo>
                    <a:pt x="80927" y="809274"/>
                  </a:lnTo>
                  <a:cubicBezTo>
                    <a:pt x="36232" y="809274"/>
                    <a:pt x="0" y="773042"/>
                    <a:pt x="0" y="728347"/>
                  </a:cubicBezTo>
                  <a:lnTo>
                    <a:pt x="0" y="80927"/>
                  </a:lnTo>
                  <a:close/>
                </a:path>
              </a:pathLst>
            </a:custGeom>
            <a:solidFill>
              <a:srgbClr val="E9212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9400" tIns="69400" rIns="69400" bIns="69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Identification &amp; Counting</a:t>
              </a:r>
              <a:endParaRPr/>
            </a:p>
          </p:txBody>
        </p:sp>
        <p:sp>
          <p:nvSpPr>
            <p:cNvPr id="239" name="Google Shape;239;g126e3d1a2be_0_15"/>
            <p:cNvSpPr/>
            <p:nvPr/>
          </p:nvSpPr>
          <p:spPr>
            <a:xfrm rot="10800000">
              <a:off x="3062766" y="3768239"/>
              <a:ext cx="215298" cy="251858"/>
            </a:xfrm>
            <a:custGeom>
              <a:avLst/>
              <a:gdLst/>
              <a:ahLst/>
              <a:cxnLst/>
              <a:rect l="l" t="t" r="r" b="b"/>
              <a:pathLst>
                <a:path w="215298" h="251858" extrusionOk="0">
                  <a:moveTo>
                    <a:pt x="0" y="50372"/>
                  </a:moveTo>
                  <a:lnTo>
                    <a:pt x="107649" y="50372"/>
                  </a:lnTo>
                  <a:lnTo>
                    <a:pt x="107649" y="0"/>
                  </a:lnTo>
                  <a:lnTo>
                    <a:pt x="215298" y="125929"/>
                  </a:lnTo>
                  <a:lnTo>
                    <a:pt x="107649" y="251858"/>
                  </a:lnTo>
                  <a:lnTo>
                    <a:pt x="107649" y="201486"/>
                  </a:lnTo>
                  <a:lnTo>
                    <a:pt x="0" y="201486"/>
                  </a:lnTo>
                  <a:lnTo>
                    <a:pt x="0" y="50372"/>
                  </a:lnTo>
                  <a:close/>
                </a:path>
              </a:pathLst>
            </a:custGeom>
            <a:solidFill>
              <a:srgbClr val="FE0000"/>
            </a:solidFill>
            <a:ln>
              <a:noFill/>
            </a:ln>
          </p:spPr>
          <p:txBody>
            <a:bodyPr spcFirstLastPara="1" wrap="square" lIns="0" tIns="50350" rIns="64575" bIns="50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126e3d1a2be_0_15"/>
            <p:cNvSpPr/>
            <p:nvPr/>
          </p:nvSpPr>
          <p:spPr>
            <a:xfrm>
              <a:off x="1950593" y="3489531"/>
              <a:ext cx="1015559" cy="809274"/>
            </a:xfrm>
            <a:custGeom>
              <a:avLst/>
              <a:gdLst/>
              <a:ahLst/>
              <a:cxnLst/>
              <a:rect l="l" t="t" r="r" b="b"/>
              <a:pathLst>
                <a:path w="1015559" h="809274" extrusionOk="0">
                  <a:moveTo>
                    <a:pt x="0" y="80927"/>
                  </a:moveTo>
                  <a:cubicBezTo>
                    <a:pt x="0" y="36232"/>
                    <a:pt x="36232" y="0"/>
                    <a:pt x="80927" y="0"/>
                  </a:cubicBezTo>
                  <a:lnTo>
                    <a:pt x="934632" y="0"/>
                  </a:lnTo>
                  <a:cubicBezTo>
                    <a:pt x="979327" y="0"/>
                    <a:pt x="1015559" y="36232"/>
                    <a:pt x="1015559" y="80927"/>
                  </a:cubicBezTo>
                  <a:lnTo>
                    <a:pt x="1015559" y="728347"/>
                  </a:lnTo>
                  <a:cubicBezTo>
                    <a:pt x="1015559" y="773042"/>
                    <a:pt x="979327" y="809274"/>
                    <a:pt x="934632" y="809274"/>
                  </a:cubicBezTo>
                  <a:lnTo>
                    <a:pt x="80927" y="809274"/>
                  </a:lnTo>
                  <a:cubicBezTo>
                    <a:pt x="36232" y="809274"/>
                    <a:pt x="0" y="773042"/>
                    <a:pt x="0" y="728347"/>
                  </a:cubicBezTo>
                  <a:lnTo>
                    <a:pt x="0" y="80927"/>
                  </a:lnTo>
                  <a:close/>
                </a:path>
              </a:pathLst>
            </a:custGeom>
            <a:solidFill>
              <a:srgbClr val="FE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9400" tIns="69400" rIns="69400" bIns="69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/>
            </a:p>
          </p:txBody>
        </p:sp>
      </p:grpSp>
      <p:sp>
        <p:nvSpPr>
          <p:cNvPr id="241" name="Google Shape;241;g126e3d1a2be_0_15"/>
          <p:cNvSpPr txBox="1"/>
          <p:nvPr/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 METHOD</a:t>
            </a:r>
            <a:endParaRPr sz="2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sldNum" idx="12"/>
          </p:nvPr>
        </p:nvSpPr>
        <p:spPr>
          <a:xfrm>
            <a:off x="9126531" y="64554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68" name="Google Shape;68;p2"/>
          <p:cNvSpPr txBox="1"/>
          <p:nvPr/>
        </p:nvSpPr>
        <p:spPr>
          <a:xfrm>
            <a:off x="1478641" y="640080"/>
            <a:ext cx="342415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6F96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4800" b="1">
              <a:solidFill>
                <a:srgbClr val="006F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5690577" y="1800018"/>
            <a:ext cx="959100" cy="919200"/>
          </a:xfrm>
          <a:prstGeom prst="flowChartConnector">
            <a:avLst/>
          </a:prstGeom>
          <a:solidFill>
            <a:srgbClr val="F7CAAC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5690577" y="3158435"/>
            <a:ext cx="959100" cy="953400"/>
          </a:xfrm>
          <a:prstGeom prst="flowChartConnector">
            <a:avLst/>
          </a:prstGeom>
          <a:solidFill>
            <a:srgbClr val="C4E0B2"/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5690575" y="4428330"/>
            <a:ext cx="959100" cy="933600"/>
          </a:xfrm>
          <a:prstGeom prst="flowChartConnector">
            <a:avLst/>
          </a:prstGeom>
          <a:solidFill>
            <a:srgbClr val="D8E2F3"/>
          </a:solidFill>
          <a:ln w="12700" cap="flat" cmpd="sng">
            <a:solidFill>
              <a:srgbClr val="1E4E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6790834" y="1964439"/>
            <a:ext cx="521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OVERVIEW 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6911335" y="3371346"/>
            <a:ext cx="364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THEORY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6911335" y="4783318"/>
            <a:ext cx="397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endParaRPr/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122" y="1536737"/>
            <a:ext cx="4373141" cy="4373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4. METHOD FOR IMPROVING MODEL PERFORMACE</a:t>
            </a:r>
            <a:endParaRPr dirty="0"/>
          </a:p>
        </p:txBody>
      </p:sp>
      <p:sp>
        <p:nvSpPr>
          <p:cNvPr id="218" name="Google Shape;218;p11"/>
          <p:cNvSpPr txBox="1">
            <a:spLocks noGrp="1"/>
          </p:cNvSpPr>
          <p:nvPr>
            <p:ph type="body" idx="1"/>
          </p:nvPr>
        </p:nvSpPr>
        <p:spPr>
          <a:xfrm>
            <a:off x="479338" y="1673411"/>
            <a:ext cx="115146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700" dirty="0"/>
              <a:t>Tuning model’s structure</a:t>
            </a:r>
          </a:p>
          <a:p>
            <a:pPr indent="-412750">
              <a:spcBef>
                <a:spcPts val="0"/>
              </a:spcBef>
              <a:buSzPts val="2900"/>
            </a:pPr>
            <a:r>
              <a:rPr lang="en-US" sz="2700" dirty="0"/>
              <a:t>Changing model’s hyperparameter:</a:t>
            </a:r>
          </a:p>
          <a:p>
            <a:pPr marL="501650" indent="-457200">
              <a:spcBef>
                <a:spcPts val="0"/>
              </a:spcBef>
              <a:buSzPts val="2900"/>
              <a:buFontTx/>
              <a:buChar char="-"/>
            </a:pPr>
            <a:r>
              <a:rPr lang="en-US" sz="2700" dirty="0"/>
              <a:t>Learning rate</a:t>
            </a:r>
          </a:p>
          <a:p>
            <a:pPr marL="501650" indent="-457200">
              <a:spcBef>
                <a:spcPts val="0"/>
              </a:spcBef>
              <a:buSzPts val="2900"/>
              <a:buFontTx/>
              <a:buChar char="-"/>
            </a:pPr>
            <a:r>
              <a:rPr lang="en-US" sz="2700" dirty="0" err="1"/>
              <a:t>IoU</a:t>
            </a:r>
            <a:endParaRPr lang="en-US" sz="2700" dirty="0"/>
          </a:p>
          <a:p>
            <a:pPr marL="501650" indent="-457200">
              <a:spcBef>
                <a:spcPts val="0"/>
              </a:spcBef>
              <a:buSzPts val="2900"/>
              <a:buFontTx/>
              <a:buChar char="-"/>
            </a:pPr>
            <a:r>
              <a:rPr lang="en-US" sz="2700" dirty="0"/>
              <a:t>Weight decay</a:t>
            </a:r>
            <a:endParaRPr sz="2700" dirty="0"/>
          </a:p>
        </p:txBody>
      </p:sp>
      <p:sp>
        <p:nvSpPr>
          <p:cNvPr id="219" name="Google Shape;219;p11"/>
          <p:cNvSpPr txBox="1"/>
          <p:nvPr/>
        </p:nvSpPr>
        <p:spPr>
          <a:xfrm>
            <a:off x="338718" y="101463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en-US" sz="2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Method:</a:t>
            </a:r>
            <a:endParaRPr lang="en-US" sz="2800" b="1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051E7-47DB-8550-1BC6-131E76E8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779" y="922770"/>
            <a:ext cx="3751245" cy="52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AF355F9-E07F-4ABA-9F9D-3C164729E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4" y="284376"/>
            <a:ext cx="3174367" cy="1153516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33CA8943-EB58-47D2-910B-DD2491D1BCF8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9480381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dirty="0"/>
              <a:t>IMPROVING SMALL OBJECT DETECTION IN YOLOV5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608F88D-83FE-4CE0-BF33-FEDC84134035}"/>
              </a:ext>
            </a:extLst>
          </p:cNvPr>
          <p:cNvSpPr txBox="1">
            <a:spLocks/>
          </p:cNvSpPr>
          <p:nvPr/>
        </p:nvSpPr>
        <p:spPr>
          <a:xfrm>
            <a:off x="386633" y="3849726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dirty="0"/>
              <a:t>Instructor  </a:t>
            </a:r>
            <a:r>
              <a:rPr lang="en-US" sz="2800" b="0" dirty="0"/>
              <a:t>           :   Dr. Nguyen Viet Dung</a:t>
            </a:r>
            <a:br>
              <a:rPr lang="en-US" sz="2800" b="0" dirty="0"/>
            </a:br>
            <a:br>
              <a:rPr lang="en-US" sz="2800" b="0" dirty="0"/>
            </a:br>
            <a:r>
              <a:rPr lang="en-US" sz="2800" dirty="0"/>
              <a:t>Team members   </a:t>
            </a:r>
            <a:r>
              <a:rPr lang="en-US" sz="2800" b="0" dirty="0"/>
              <a:t>:    Doan Ngoc        </a:t>
            </a:r>
            <a:br>
              <a:rPr lang="en-US" sz="2800" b="0" dirty="0"/>
            </a:br>
            <a:r>
              <a:rPr lang="en-US" sz="2800" b="0" dirty="0"/>
              <a:t>                                   Minh Phuong</a:t>
            </a:r>
            <a:br>
              <a:rPr lang="en-US" sz="2800" b="0" dirty="0"/>
            </a:br>
            <a:r>
              <a:rPr lang="en-US" sz="2800" b="0" dirty="0"/>
              <a:t>                                   Viet Long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953857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E18D06-2298-4C20-BF3D-F4536777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44279" y="2955851"/>
            <a:ext cx="4720856" cy="14460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872717" y="1509823"/>
            <a:ext cx="2760920" cy="9781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872717" y="2960103"/>
            <a:ext cx="2760920" cy="9781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723861" y="4410383"/>
            <a:ext cx="3115339" cy="9781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 txBox="1">
            <a:spLocks/>
          </p:cNvSpPr>
          <p:nvPr/>
        </p:nvSpPr>
        <p:spPr>
          <a:xfrm>
            <a:off x="1063256" y="3247182"/>
            <a:ext cx="4082902" cy="19393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Replacing certain structural elements of the model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 txBox="1">
            <a:spLocks/>
          </p:cNvSpPr>
          <p:nvPr/>
        </p:nvSpPr>
        <p:spPr>
          <a:xfrm>
            <a:off x="6096000" y="1739487"/>
            <a:ext cx="4082902" cy="7485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Backbone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 txBox="1">
            <a:spLocks/>
          </p:cNvSpPr>
          <p:nvPr/>
        </p:nvSpPr>
        <p:spPr>
          <a:xfrm>
            <a:off x="6096000" y="3179134"/>
            <a:ext cx="4082902" cy="7485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Neck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 txBox="1">
            <a:spLocks/>
          </p:cNvSpPr>
          <p:nvPr/>
        </p:nvSpPr>
        <p:spPr>
          <a:xfrm>
            <a:off x="5872717" y="4659184"/>
            <a:ext cx="4082902" cy="7485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Other modifications</a:t>
            </a:r>
          </a:p>
        </p:txBody>
      </p: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 flipV="1">
            <a:off x="5465135" y="1998921"/>
            <a:ext cx="407582" cy="16799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8" idx="1"/>
          </p:cNvCxnSpPr>
          <p:nvPr/>
        </p:nvCxnSpPr>
        <p:spPr>
          <a:xfrm flipV="1">
            <a:off x="5465135" y="3449201"/>
            <a:ext cx="407582" cy="2296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  <a:endCxn id="9" idx="1"/>
          </p:cNvCxnSpPr>
          <p:nvPr/>
        </p:nvCxnSpPr>
        <p:spPr>
          <a:xfrm>
            <a:off x="5465135" y="3678865"/>
            <a:ext cx="258726" cy="12206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/>
          <p:cNvSpPr/>
          <p:nvPr/>
        </p:nvSpPr>
        <p:spPr>
          <a:xfrm>
            <a:off x="8839200" y="1509823"/>
            <a:ext cx="202019" cy="978196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/>
          <p:cNvSpPr/>
          <p:nvPr/>
        </p:nvSpPr>
        <p:spPr>
          <a:xfrm>
            <a:off x="8839200" y="2882487"/>
            <a:ext cx="214906" cy="1238691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>
            <a:off x="9014797" y="4503948"/>
            <a:ext cx="235529" cy="1811791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 txBox="1">
            <a:spLocks/>
          </p:cNvSpPr>
          <p:nvPr/>
        </p:nvSpPr>
        <p:spPr>
          <a:xfrm>
            <a:off x="9014797" y="1381170"/>
            <a:ext cx="4082902" cy="7485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ResNet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DenseNet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 txBox="1">
            <a:spLocks/>
          </p:cNvSpPr>
          <p:nvPr/>
        </p:nvSpPr>
        <p:spPr>
          <a:xfrm>
            <a:off x="9090837" y="2753300"/>
            <a:ext cx="4082902" cy="7485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- Pan-Net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FPN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biFPN</a:t>
            </a:r>
            <a:r>
              <a:rPr lang="en-US" dirty="0">
                <a:solidFill>
                  <a:schemeClr val="tx1"/>
                </a:solidFill>
              </a:rPr>
              <a:t> 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 txBox="1">
            <a:spLocks/>
          </p:cNvSpPr>
          <p:nvPr/>
        </p:nvSpPr>
        <p:spPr>
          <a:xfrm>
            <a:off x="9132561" y="4438028"/>
            <a:ext cx="2848719" cy="7485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- The sizes of anchor boxes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Learning rate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Deep &amp; Wide 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38997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253F9F-1567-4137-BBEC-7DB1E364FB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Investigating the effects and rationale of different architectural and model alterations applied to YOLOv5 in order to improve its small-object detection abilities.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2787105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E18D06-2298-4C20-BF3D-F4536777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5" y="2343043"/>
            <a:ext cx="10885450" cy="2201250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52E18D06-2298-4C20-BF3D-F4536777C955}"/>
              </a:ext>
            </a:extLst>
          </p:cNvPr>
          <p:cNvSpPr txBox="1">
            <a:spLocks/>
          </p:cNvSpPr>
          <p:nvPr/>
        </p:nvSpPr>
        <p:spPr>
          <a:xfrm>
            <a:off x="338736" y="1297385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Referring to this proposed family of models at different scales as YOLO-Z, short for ‘YOLO Zoomed’</a:t>
            </a:r>
          </a:p>
        </p:txBody>
      </p:sp>
    </p:spTree>
    <p:extLst>
      <p:ext uri="{BB962C8B-B14F-4D97-AF65-F5344CB8AC3E}">
        <p14:creationId xmlns:p14="http://schemas.microsoft.com/office/powerpoint/2010/main" val="233346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ABA9-3A9F-4099-8578-57D4D650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(FIRST)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1177636"/>
            <a:ext cx="5522112" cy="3713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938" y="1177636"/>
            <a:ext cx="5525326" cy="371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94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ABA9-3A9F-4099-8578-57D4D650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57125"/>
            <a:ext cx="11514528" cy="436098"/>
          </a:xfrm>
        </p:spPr>
        <p:txBody>
          <a:bodyPr/>
          <a:lstStyle/>
          <a:p>
            <a:r>
              <a:rPr lang="en-US" dirty="0"/>
              <a:t>RESULT (FIRST)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2" y="1070799"/>
            <a:ext cx="5977502" cy="3916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478" y="1070799"/>
            <a:ext cx="5984522" cy="39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4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1037891"/>
            <a:ext cx="9573961" cy="47822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65ABA9-3A9F-4099-8578-57D4D650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57125"/>
            <a:ext cx="11514528" cy="436098"/>
          </a:xfrm>
        </p:spPr>
        <p:txBody>
          <a:bodyPr/>
          <a:lstStyle/>
          <a:p>
            <a:r>
              <a:rPr lang="en-US" dirty="0"/>
              <a:t>RESULT (FIRST)</a:t>
            </a:r>
          </a:p>
        </p:txBody>
      </p:sp>
    </p:spTree>
    <p:extLst>
      <p:ext uri="{BB962C8B-B14F-4D97-AF65-F5344CB8AC3E}">
        <p14:creationId xmlns:p14="http://schemas.microsoft.com/office/powerpoint/2010/main" val="506505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519"/>
          <a:stretch/>
        </p:blipFill>
        <p:spPr>
          <a:xfrm>
            <a:off x="337540" y="1032510"/>
            <a:ext cx="5619916" cy="444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15" y="1032510"/>
            <a:ext cx="5640449" cy="44461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65ABA9-3A9F-4099-8578-57D4D650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(FIRST)</a:t>
            </a:r>
          </a:p>
        </p:txBody>
      </p:sp>
    </p:spTree>
    <p:extLst>
      <p:ext uri="{BB962C8B-B14F-4D97-AF65-F5344CB8AC3E}">
        <p14:creationId xmlns:p14="http://schemas.microsoft.com/office/powerpoint/2010/main" val="1167103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/>
        </p:nvSpPr>
        <p:spPr>
          <a:xfrm>
            <a:off x="5605763" y="2869457"/>
            <a:ext cx="5422456" cy="97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Lato"/>
              <a:buNone/>
            </a:pPr>
            <a:r>
              <a:rPr lang="en-US" sz="60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1. OVERVIEW</a:t>
            </a:r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632648" y="1286698"/>
            <a:ext cx="11514528" cy="293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7965" lvl="0" indent="-501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3">
            <a:alphaModFix/>
          </a:blip>
          <a:srcRect l="4709" t="4848" r="3611" b="13443"/>
          <a:stretch/>
        </p:blipFill>
        <p:spPr>
          <a:xfrm>
            <a:off x="5082988" y="1182534"/>
            <a:ext cx="7113690" cy="494641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64460" y="936812"/>
            <a:ext cx="5051611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•"/>
            </a:pPr>
            <a:r>
              <a:rPr lang="en-US" sz="18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Complete Blood Cell Count (CBC): 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medical test providing information on cells in human’s blood ​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00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 </a:t>
            </a:r>
            <a:r>
              <a:rPr lang="en-US" sz="18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Red blood cells/Erythrocytes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Normal range: 40-45%, 4.7-6.2 million </a:t>
            </a:r>
            <a:r>
              <a:rPr lang="en-US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cells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/microliter​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000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⇒ </a:t>
            </a:r>
            <a:r>
              <a:rPr lang="en-US" sz="1800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Polycythemia,… ​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000   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en-US" sz="1800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Low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Anemia,…​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00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 </a:t>
            </a:r>
            <a:r>
              <a:rPr lang="en-US" sz="18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White blood cells/Leukocytes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Normal range: 1%, 4500-11000 </a:t>
            </a:r>
            <a:r>
              <a:rPr lang="en-US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cells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/microliter​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000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⇒ </a:t>
            </a:r>
            <a:r>
              <a:rPr lang="en-US" sz="1800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Leukemia,… ​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000   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en-US" sz="1800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Low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Neutropenia,…​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en-U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00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 </a:t>
            </a:r>
            <a:r>
              <a:rPr lang="en-US" sz="18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Platelets/Thrombocytes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Normal range: 15-35%, 150000-4500000 </a:t>
            </a:r>
            <a:r>
              <a:rPr lang="en-US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cells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/microliter​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000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⇒ </a:t>
            </a:r>
            <a:r>
              <a:rPr lang="en-US" sz="1800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Thrombocythemia ,… ​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000   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en-US" sz="1800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Low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Thrombocytopenia,…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1. OVERVIEW</a:t>
            </a:r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632648" y="1286698"/>
            <a:ext cx="11514528" cy="293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7965" lvl="0" indent="-501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34950" y="963168"/>
            <a:ext cx="11453159" cy="116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Traditional method</a:t>
            </a: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Manually counting blood cells using haemocytometer and other equipments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⇒ Expensive and time-consuming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" name="Google Shape;93;p4" descr="Text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558" y="1888974"/>
            <a:ext cx="5563765" cy="412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1. OVERVIEW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671327" y="896216"/>
            <a:ext cx="11525733" cy="48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RELATED WORKS:</a:t>
            </a:r>
            <a:endParaRPr sz="2400" b="1"/>
          </a:p>
        </p:txBody>
      </p:sp>
      <p:sp>
        <p:nvSpPr>
          <p:cNvPr id="101" name="Google Shape;101;p5"/>
          <p:cNvSpPr/>
          <p:nvPr/>
        </p:nvSpPr>
        <p:spPr>
          <a:xfrm>
            <a:off x="308428" y="3956097"/>
            <a:ext cx="2012578" cy="1562703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3082834" y="3128298"/>
            <a:ext cx="3592286" cy="653143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473909" y="4315095"/>
            <a:ext cx="1754397" cy="76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 detection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4" name="Google Shape;104;p5"/>
          <p:cNvCxnSpPr/>
          <p:nvPr/>
        </p:nvCxnSpPr>
        <p:spPr>
          <a:xfrm rot="10800000" flipH="1">
            <a:off x="2338253" y="3454869"/>
            <a:ext cx="731519" cy="128258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5" name="Google Shape;105;p5"/>
          <p:cNvCxnSpPr/>
          <p:nvPr/>
        </p:nvCxnSpPr>
        <p:spPr>
          <a:xfrm>
            <a:off x="2321006" y="4737449"/>
            <a:ext cx="748106" cy="86652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6" name="Google Shape;106;p5"/>
          <p:cNvSpPr/>
          <p:nvPr/>
        </p:nvSpPr>
        <p:spPr>
          <a:xfrm>
            <a:off x="3112483" y="5262879"/>
            <a:ext cx="3592286" cy="653143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2351315" y="3253452"/>
            <a:ext cx="4918166" cy="76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Single-stage Detection </a:t>
            </a:r>
            <a:br>
              <a:rPr lang="en-US"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sz="2400" b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2774131" y="5417547"/>
            <a:ext cx="3947885" cy="76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Two-stage Detection </a:t>
            </a:r>
            <a:br>
              <a:rPr lang="en-US"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sz="2400" b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7144832" y="4944033"/>
            <a:ext cx="49581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br>
              <a:rPr lang="en-US" sz="2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R-CNN, Fast R-CNN, Faster</a:t>
            </a: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R-CNN,…</a:t>
            </a:r>
            <a:br>
              <a:rPr lang="en-US" sz="2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2400" b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7144832" y="2779972"/>
            <a:ext cx="394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br>
              <a:rPr lang="en-US"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ersions of </a:t>
            </a:r>
            <a:r>
              <a:rPr lang="en-US"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YOLO</a:t>
            </a: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algorithm, SSD,...</a:t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815325" y="3021675"/>
            <a:ext cx="189300" cy="866400"/>
          </a:xfrm>
          <a:prstGeom prst="leftBrace">
            <a:avLst>
              <a:gd name="adj1" fmla="val 112112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6815325" y="5211125"/>
            <a:ext cx="306000" cy="866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963333" y="1288138"/>
            <a:ext cx="11520394" cy="162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 processing technique</a:t>
            </a: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raspberry-pi based image analysis system to segment and count blood cells using Hue, Saturation, and Value (HSV) thresholding method</a:t>
            </a:r>
            <a:endParaRPr/>
          </a:p>
          <a:p>
            <a: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1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Machine learning technique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1. OVERVIEW</a:t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3116450" y="2299064"/>
            <a:ext cx="2289849" cy="599146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FBE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6"/>
          <p:cNvGrpSpPr/>
          <p:nvPr/>
        </p:nvGrpSpPr>
        <p:grpSpPr>
          <a:xfrm>
            <a:off x="319634" y="3048421"/>
            <a:ext cx="2012578" cy="1562703"/>
            <a:chOff x="308428" y="3126862"/>
            <a:chExt cx="2012578" cy="1562703"/>
          </a:xfrm>
        </p:grpSpPr>
        <p:sp>
          <p:nvSpPr>
            <p:cNvPr id="122" name="Google Shape;122;p6"/>
            <p:cNvSpPr/>
            <p:nvPr/>
          </p:nvSpPr>
          <p:spPr>
            <a:xfrm>
              <a:off x="308428" y="3126862"/>
              <a:ext cx="2012578" cy="1562703"/>
            </a:xfrm>
            <a:prstGeom prst="ellipse">
              <a:avLst/>
            </a:prstGeom>
            <a:solidFill>
              <a:srgbClr val="FEE599"/>
            </a:solidFill>
            <a:ln w="12700" cap="flat" cmpd="sng">
              <a:solidFill>
                <a:srgbClr val="FEE5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 txBox="1"/>
            <p:nvPr/>
          </p:nvSpPr>
          <p:spPr>
            <a:xfrm>
              <a:off x="660142" y="3731893"/>
              <a:ext cx="1373397" cy="763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ato"/>
                <a:buNone/>
              </a:pPr>
              <a:r>
                <a:rPr lang="en-US" sz="24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YOLOv5</a:t>
              </a:r>
              <a:br>
                <a:rPr lang="en-US" sz="24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4" name="Google Shape;124;p6"/>
          <p:cNvSpPr/>
          <p:nvPr/>
        </p:nvSpPr>
        <p:spPr>
          <a:xfrm>
            <a:off x="3112482" y="4433644"/>
            <a:ext cx="4135611" cy="630732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FBE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6"/>
          <p:cNvGrpSpPr/>
          <p:nvPr/>
        </p:nvGrpSpPr>
        <p:grpSpPr>
          <a:xfrm>
            <a:off x="2338253" y="2367485"/>
            <a:ext cx="3561102" cy="1451084"/>
            <a:chOff x="2338253" y="2364627"/>
            <a:chExt cx="3735303" cy="1543587"/>
          </a:xfrm>
        </p:grpSpPr>
        <p:cxnSp>
          <p:nvCxnSpPr>
            <p:cNvPr id="126" name="Google Shape;126;p6"/>
            <p:cNvCxnSpPr/>
            <p:nvPr/>
          </p:nvCxnSpPr>
          <p:spPr>
            <a:xfrm rot="10800000" flipH="1">
              <a:off x="2338253" y="2625634"/>
              <a:ext cx="731519" cy="1282580"/>
            </a:xfrm>
            <a:prstGeom prst="straightConnector1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27" name="Google Shape;127;p6"/>
            <p:cNvSpPr txBox="1"/>
            <p:nvPr/>
          </p:nvSpPr>
          <p:spPr>
            <a:xfrm>
              <a:off x="3164762" y="2364627"/>
              <a:ext cx="2908794" cy="663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ato"/>
                <a:buNone/>
              </a:pPr>
              <a:r>
                <a:rPr lang="en-US" sz="24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Intuitive Layout</a:t>
              </a:r>
              <a:br>
                <a:rPr lang="en-US" sz="2400" b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8" name="Google Shape;128;p6"/>
          <p:cNvGrpSpPr/>
          <p:nvPr/>
        </p:nvGrpSpPr>
        <p:grpSpPr>
          <a:xfrm>
            <a:off x="2332212" y="3829772"/>
            <a:ext cx="5169687" cy="1467235"/>
            <a:chOff x="2343241" y="3603870"/>
            <a:chExt cx="5088245" cy="1480225"/>
          </a:xfrm>
        </p:grpSpPr>
        <p:cxnSp>
          <p:nvCxnSpPr>
            <p:cNvPr id="129" name="Google Shape;129;p6"/>
            <p:cNvCxnSpPr>
              <a:stCxn id="122" idx="6"/>
            </p:cNvCxnSpPr>
            <p:nvPr/>
          </p:nvCxnSpPr>
          <p:spPr>
            <a:xfrm>
              <a:off x="2343241" y="3603870"/>
              <a:ext cx="748200" cy="788100"/>
            </a:xfrm>
            <a:prstGeom prst="straightConnector1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0" name="Google Shape;130;p6"/>
            <p:cNvSpPr txBox="1"/>
            <p:nvPr/>
          </p:nvSpPr>
          <p:spPr>
            <a:xfrm>
              <a:off x="2844867" y="4343097"/>
              <a:ext cx="4586619" cy="740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ato"/>
                <a:buNone/>
              </a:pPr>
              <a:r>
                <a:rPr lang="en-US" sz="24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Inference Ports that work</a:t>
              </a:r>
              <a:r>
                <a:rPr lang="en-US" sz="24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 </a:t>
              </a:r>
              <a:br>
                <a:rPr lang="en-US" sz="2400" b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6"/>
          <p:cNvSpPr/>
          <p:nvPr/>
        </p:nvSpPr>
        <p:spPr>
          <a:xfrm>
            <a:off x="3116155" y="3368869"/>
            <a:ext cx="2274516" cy="675237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FBE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oogle Shape;132;p6"/>
          <p:cNvGrpSpPr/>
          <p:nvPr/>
        </p:nvGrpSpPr>
        <p:grpSpPr>
          <a:xfrm>
            <a:off x="1798834" y="3426788"/>
            <a:ext cx="4918166" cy="763409"/>
            <a:chOff x="1787628" y="3325935"/>
            <a:chExt cx="4918166" cy="763409"/>
          </a:xfrm>
        </p:grpSpPr>
        <p:cxnSp>
          <p:nvCxnSpPr>
            <p:cNvPr id="133" name="Google Shape;133;p6"/>
            <p:cNvCxnSpPr/>
            <p:nvPr/>
          </p:nvCxnSpPr>
          <p:spPr>
            <a:xfrm rot="10800000" flipH="1">
              <a:off x="2351315" y="3744049"/>
              <a:ext cx="718457" cy="180288"/>
            </a:xfrm>
            <a:prstGeom prst="straightConnector1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4" name="Google Shape;134;p6"/>
            <p:cNvSpPr txBox="1"/>
            <p:nvPr/>
          </p:nvSpPr>
          <p:spPr>
            <a:xfrm>
              <a:off x="1787628" y="3325935"/>
              <a:ext cx="4918166" cy="763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ato"/>
                <a:buNone/>
              </a:pPr>
              <a:r>
                <a:rPr lang="en-US" sz="24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Fast Training</a:t>
              </a:r>
              <a:br>
                <a:rPr lang="en-US" sz="2400" b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5" name="Google Shape;135;p6"/>
          <p:cNvSpPr/>
          <p:nvPr/>
        </p:nvSpPr>
        <p:spPr>
          <a:xfrm>
            <a:off x="7737121" y="1219904"/>
            <a:ext cx="387976" cy="4738249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8382811" y="3160478"/>
            <a:ext cx="3855505" cy="54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en-US" sz="2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=&gt; Choose YOLOv5 to do the project</a:t>
            </a:r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1"/>
          </p:nvPr>
        </p:nvSpPr>
        <p:spPr>
          <a:xfrm>
            <a:off x="671327" y="896216"/>
            <a:ext cx="11525733" cy="48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RELATE WORKS:</a:t>
            </a:r>
            <a:endParaRPr sz="2400" b="1"/>
          </a:p>
        </p:txBody>
      </p:sp>
      <p:sp>
        <p:nvSpPr>
          <p:cNvPr id="138" name="Google Shape;138;p6"/>
          <p:cNvSpPr txBox="1"/>
          <p:nvPr/>
        </p:nvSpPr>
        <p:spPr>
          <a:xfrm>
            <a:off x="2242586" y="5394541"/>
            <a:ext cx="4918166" cy="76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</a:pPr>
            <a:br>
              <a:rPr lang="en-US" sz="2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2400" b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3145585" y="1330876"/>
            <a:ext cx="2020908" cy="599146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FBE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" name="Google Shape;140;p6"/>
          <p:cNvGrpSpPr/>
          <p:nvPr/>
        </p:nvGrpSpPr>
        <p:grpSpPr>
          <a:xfrm>
            <a:off x="2367389" y="1444120"/>
            <a:ext cx="3325780" cy="2269112"/>
            <a:chOff x="2338253" y="2412308"/>
            <a:chExt cx="3258544" cy="2394682"/>
          </a:xfrm>
        </p:grpSpPr>
        <p:cxnSp>
          <p:nvCxnSpPr>
            <p:cNvPr id="141" name="Google Shape;141;p6"/>
            <p:cNvCxnSpPr/>
            <p:nvPr/>
          </p:nvCxnSpPr>
          <p:spPr>
            <a:xfrm rot="10800000" flipH="1">
              <a:off x="2338253" y="2613809"/>
              <a:ext cx="709561" cy="2193181"/>
            </a:xfrm>
            <a:prstGeom prst="straightConnector1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42" name="Google Shape;142;p6"/>
            <p:cNvSpPr txBox="1"/>
            <p:nvPr/>
          </p:nvSpPr>
          <p:spPr>
            <a:xfrm>
              <a:off x="3401660" y="2412308"/>
              <a:ext cx="2195137" cy="640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ato"/>
                <a:buNone/>
              </a:pPr>
              <a:r>
                <a:rPr lang="en-US" sz="24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Easy Install</a:t>
              </a:r>
              <a:br>
                <a:rPr lang="en-US" sz="2400" b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43" name="Google Shape;143;p6"/>
          <p:cNvSpPr/>
          <p:nvPr/>
        </p:nvSpPr>
        <p:spPr>
          <a:xfrm>
            <a:off x="3123174" y="5342582"/>
            <a:ext cx="4183643" cy="576735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rgbClr val="FBE4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6"/>
          <p:cNvGrpSpPr/>
          <p:nvPr/>
        </p:nvGrpSpPr>
        <p:grpSpPr>
          <a:xfrm>
            <a:off x="2333774" y="4071821"/>
            <a:ext cx="5185955" cy="1971401"/>
            <a:chOff x="2327275" y="904019"/>
            <a:chExt cx="5081112" cy="2148434"/>
          </a:xfrm>
        </p:grpSpPr>
        <p:cxnSp>
          <p:nvCxnSpPr>
            <p:cNvPr id="145" name="Google Shape;145;p6"/>
            <p:cNvCxnSpPr/>
            <p:nvPr/>
          </p:nvCxnSpPr>
          <p:spPr>
            <a:xfrm>
              <a:off x="2327275" y="904019"/>
              <a:ext cx="720540" cy="1721616"/>
            </a:xfrm>
            <a:prstGeom prst="straightConnector1">
              <a:avLst/>
            </a:prstGeom>
            <a:noFill/>
            <a:ln w="9525" cap="flat" cmpd="sng">
              <a:solidFill>
                <a:srgbClr val="BF9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46" name="Google Shape;146;p6"/>
            <p:cNvSpPr txBox="1"/>
            <p:nvPr/>
          </p:nvSpPr>
          <p:spPr>
            <a:xfrm>
              <a:off x="3401660" y="2412308"/>
              <a:ext cx="4006727" cy="640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ato"/>
                <a:buNone/>
              </a:pPr>
              <a:r>
                <a:rPr lang="en-US" sz="24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Easy Translation to Mobile</a:t>
              </a:r>
              <a:br>
                <a:rPr lang="en-US" sz="2400" b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sz="24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338736" y="930572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=&gt;  METHOD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698500" y="1461655"/>
            <a:ext cx="112962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object detection and classification algorithm to detect and count blood cells directly from microscopic blood smear images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 OVERVIEW</a:t>
            </a:r>
            <a:endParaRPr sz="2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249" y="2688675"/>
            <a:ext cx="7037649" cy="327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1. OVERVIEW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body" idx="1"/>
          </p:nvPr>
        </p:nvSpPr>
        <p:spPr>
          <a:xfrm>
            <a:off x="760271" y="1162691"/>
            <a:ext cx="115146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i="1"/>
              <a:t>Objectives and tasks: </a:t>
            </a:r>
            <a:endParaRPr b="1"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i="1" u="sng">
                <a:latin typeface="Lato"/>
                <a:ea typeface="Lato"/>
                <a:cs typeface="Lato"/>
                <a:sym typeface="Lato"/>
              </a:rPr>
              <a:t>Now</a:t>
            </a:r>
            <a:r>
              <a:rPr lang="en-US" i="1">
                <a:latin typeface="Lato"/>
                <a:ea typeface="Lato"/>
                <a:cs typeface="Lato"/>
                <a:sym typeface="Lato"/>
              </a:rPr>
              <a:t>: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Collect image dataset. 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Train the YOLOv5 model to recognize three types of blood cell on the images. 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Evaluate and improve the results.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i="1" u="sng">
                <a:latin typeface="Lato"/>
                <a:ea typeface="Lato"/>
                <a:cs typeface="Lato"/>
                <a:sym typeface="Lato"/>
              </a:rPr>
              <a:t> In the future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: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Train the YOLOv5 model to recognize 5 types of white blood cell. </a:t>
            </a:r>
            <a:endParaRPr/>
          </a:p>
          <a:p>
            <a:pPr marL="227965" lvl="0" indent="-501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>
            <a:spLocks noGrp="1"/>
          </p:cNvSpPr>
          <p:nvPr>
            <p:ph type="sldNum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2. THEORY </a:t>
            </a:r>
            <a:endParaRPr/>
          </a:p>
        </p:txBody>
      </p:sp>
      <p:sp>
        <p:nvSpPr>
          <p:cNvPr id="169" name="Google Shape;169;p9"/>
          <p:cNvSpPr txBox="1">
            <a:spLocks noGrp="1"/>
          </p:cNvSpPr>
          <p:nvPr>
            <p:ph type="body" idx="1"/>
          </p:nvPr>
        </p:nvSpPr>
        <p:spPr>
          <a:xfrm>
            <a:off x="677472" y="963452"/>
            <a:ext cx="11514528" cy="345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 YOLO'S ALGORITHM</a:t>
            </a:r>
            <a:br>
              <a:rPr lang="en-US"/>
            </a:br>
            <a:r>
              <a:rPr lang="en-US">
                <a:latin typeface="Lato"/>
                <a:ea typeface="Lato"/>
                <a:cs typeface="Lato"/>
                <a:sym typeface="Lato"/>
              </a:rPr>
              <a:t> </a:t>
            </a:r>
            <a:endParaRPr/>
          </a:p>
        </p:txBody>
      </p:sp>
      <p:pic>
        <p:nvPicPr>
          <p:cNvPr id="170" name="Google Shape;170;p9" descr="YOLOV5 - Detect lúa mì chỉ trong vài phút - 2KV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157" y="1858372"/>
            <a:ext cx="2895600" cy="158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/>
        </p:nvSpPr>
        <p:spPr>
          <a:xfrm>
            <a:off x="8473379" y="878540"/>
            <a:ext cx="3578005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en-US" sz="28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Residual blocks</a:t>
            </a:r>
            <a:endParaRPr/>
          </a:p>
        </p:txBody>
      </p:sp>
      <p:sp>
        <p:nvSpPr>
          <p:cNvPr id="172" name="Google Shape;172;p9"/>
          <p:cNvSpPr txBox="1"/>
          <p:nvPr/>
        </p:nvSpPr>
        <p:spPr>
          <a:xfrm>
            <a:off x="187775" y="3126863"/>
            <a:ext cx="4752999" cy="65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en-US" sz="28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Bounding box regression</a:t>
            </a:r>
            <a:endParaRPr/>
          </a:p>
        </p:txBody>
      </p:sp>
      <p:sp>
        <p:nvSpPr>
          <p:cNvPr id="173" name="Google Shape;173;p9"/>
          <p:cNvSpPr txBox="1"/>
          <p:nvPr/>
        </p:nvSpPr>
        <p:spPr>
          <a:xfrm>
            <a:off x="6088099" y="4017163"/>
            <a:ext cx="5469585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en-US" sz="2800" b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Intersection over union (IOU)</a:t>
            </a:r>
            <a:endParaRPr/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726" y="3647328"/>
            <a:ext cx="3240862" cy="224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1910" y="1364460"/>
            <a:ext cx="2999456" cy="231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1900" y="4563013"/>
            <a:ext cx="2999475" cy="17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7">
            <a:alphaModFix/>
          </a:blip>
          <a:srcRect b="3408"/>
          <a:stretch/>
        </p:blipFill>
        <p:spPr>
          <a:xfrm>
            <a:off x="6088099" y="4581881"/>
            <a:ext cx="2238687" cy="17851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9"/>
          <p:cNvCxnSpPr/>
          <p:nvPr/>
        </p:nvCxnSpPr>
        <p:spPr>
          <a:xfrm rot="10800000" flipH="1">
            <a:off x="6872825" y="1159796"/>
            <a:ext cx="1453961" cy="8649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miter lim="800000"/>
            <a:headEnd type="none" w="sm" len="sm"/>
            <a:tailEnd type="triangle" w="med" len="med"/>
          </a:ln>
        </p:spPr>
      </p:cxnSp>
      <p:cxnSp>
        <p:nvCxnSpPr>
          <p:cNvPr id="179" name="Google Shape;179;p9"/>
          <p:cNvCxnSpPr/>
          <p:nvPr/>
        </p:nvCxnSpPr>
        <p:spPr>
          <a:xfrm>
            <a:off x="6531429" y="3567324"/>
            <a:ext cx="271088" cy="4960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miter lim="800000"/>
            <a:headEnd type="none" w="sm" len="sm"/>
            <a:tailEnd type="triangle" w="med" len="med"/>
          </a:ln>
        </p:spPr>
      </p:cxnSp>
      <p:cxnSp>
        <p:nvCxnSpPr>
          <p:cNvPr id="180" name="Google Shape;180;p9"/>
          <p:cNvCxnSpPr/>
          <p:nvPr/>
        </p:nvCxnSpPr>
        <p:spPr>
          <a:xfrm flipH="1">
            <a:off x="2939832" y="2743200"/>
            <a:ext cx="1488477" cy="3496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AEB05074045545B8D6A2C746834F39" ma:contentTypeVersion="5" ma:contentTypeDescription="Create a new document." ma:contentTypeScope="" ma:versionID="6e246ba8c70b678d8ca701af766ba70f">
  <xsd:schema xmlns:xsd="http://www.w3.org/2001/XMLSchema" xmlns:xs="http://www.w3.org/2001/XMLSchema" xmlns:p="http://schemas.microsoft.com/office/2006/metadata/properties" xmlns:ns2="27494147-76c4-4831-acd5-e87264bc9d80" targetNamespace="http://schemas.microsoft.com/office/2006/metadata/properties" ma:root="true" ma:fieldsID="750ce497624e768698ae775234aa9f09" ns2:_="">
    <xsd:import namespace="27494147-76c4-4831-acd5-e87264bc9d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494147-76c4-4831-acd5-e87264bc9d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13DB55-A6FA-4797-B3CE-F4183B8F23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B2CAA3-3CB8-41B1-AA7C-10AC1C9350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494147-76c4-4831-acd5-e87264bc9d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535E9F-6F73-49E3-8A97-1D274D21DCE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1171</Words>
  <Application>Microsoft Office PowerPoint</Application>
  <PresentationFormat>Màn hình rộng</PresentationFormat>
  <Paragraphs>230</Paragraphs>
  <Slides>29</Slides>
  <Notes>21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29</vt:i4>
      </vt:variant>
    </vt:vector>
  </HeadingPairs>
  <TitlesOfParts>
    <vt:vector size="35" baseType="lpstr">
      <vt:lpstr>Calibri</vt:lpstr>
      <vt:lpstr>Lato</vt:lpstr>
      <vt:lpstr>Arial</vt:lpstr>
      <vt:lpstr>Quattrocento Sans</vt:lpstr>
      <vt:lpstr>Noto Sans Symbols</vt:lpstr>
      <vt:lpstr>Office Theme</vt:lpstr>
      <vt:lpstr>Bản trình bày PowerPoint</vt:lpstr>
      <vt:lpstr>Bản trình bày PowerPoint</vt:lpstr>
      <vt:lpstr>1. OVERVIEW</vt:lpstr>
      <vt:lpstr>1. OVERVIEW</vt:lpstr>
      <vt:lpstr>1. OVERVIEW</vt:lpstr>
      <vt:lpstr>1. OVERVIEW</vt:lpstr>
      <vt:lpstr>=&gt;  METHOD</vt:lpstr>
      <vt:lpstr>1. OVERVIEW</vt:lpstr>
      <vt:lpstr>2. THEORY </vt:lpstr>
      <vt:lpstr>2. THEORY</vt:lpstr>
      <vt:lpstr>2. THEORY</vt:lpstr>
      <vt:lpstr>2. THEORY</vt:lpstr>
      <vt:lpstr>2. THEORY</vt:lpstr>
      <vt:lpstr>2. THEORY</vt:lpstr>
      <vt:lpstr>2. THEORY</vt:lpstr>
      <vt:lpstr>2. THEORY</vt:lpstr>
      <vt:lpstr>2. THEORY</vt:lpstr>
      <vt:lpstr>2. THEORY</vt:lpstr>
      <vt:lpstr>Bản trình bày PowerPoint</vt:lpstr>
      <vt:lpstr>4. METHOD FOR IMPROVING MODEL PERFORMACE</vt:lpstr>
      <vt:lpstr>Bản trình bày PowerPoint</vt:lpstr>
      <vt:lpstr>METHOD</vt:lpstr>
      <vt:lpstr>PURPOSE</vt:lpstr>
      <vt:lpstr>METHOD</vt:lpstr>
      <vt:lpstr>RESULT (FIRST)</vt:lpstr>
      <vt:lpstr>RESULT (FIRST)</vt:lpstr>
      <vt:lpstr>RESULT (FIRST)</vt:lpstr>
      <vt:lpstr>RESULT (FIRST)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Phong TT &amp; QTTH</dc:creator>
  <cp:lastModifiedBy>NGUYEN VIET LONG 20193269</cp:lastModifiedBy>
  <cp:revision>31</cp:revision>
  <dcterms:created xsi:type="dcterms:W3CDTF">2021-05-28T04:32:29Z</dcterms:created>
  <dcterms:modified xsi:type="dcterms:W3CDTF">2022-06-02T07:37:21Z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0x01010074AEB05074045545B8D6A2C746834F39</vt:lpwstr>
  </property>
</Properties>
</file>